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35"/>
  </p:notesMasterIdLst>
  <p:sldIdLst>
    <p:sldId id="256" r:id="rId2"/>
    <p:sldId id="269" r:id="rId3"/>
    <p:sldId id="275" r:id="rId4"/>
    <p:sldId id="258" r:id="rId5"/>
    <p:sldId id="273" r:id="rId6"/>
    <p:sldId id="261" r:id="rId7"/>
    <p:sldId id="274" r:id="rId8"/>
    <p:sldId id="280" r:id="rId9"/>
    <p:sldId id="282" r:id="rId10"/>
    <p:sldId id="283" r:id="rId11"/>
    <p:sldId id="284" r:id="rId12"/>
    <p:sldId id="285" r:id="rId13"/>
    <p:sldId id="286" r:id="rId14"/>
    <p:sldId id="287" r:id="rId15"/>
    <p:sldId id="288" r:id="rId16"/>
    <p:sldId id="289" r:id="rId17"/>
    <p:sldId id="290"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276" r:id="rId31"/>
    <p:sldId id="277" r:id="rId32"/>
    <p:sldId id="278" r:id="rId33"/>
    <p:sldId id="27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C34BA6-CFB3-446F-8F20-60C30A25F9AF}" v="3" dt="2024-02-16T12:02:37.6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111" d="100"/>
          <a:sy n="111" d="100"/>
        </p:scale>
        <p:origin x="150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al Waseem" userId="7dea977c7c76c73a" providerId="LiveId" clId="{32C34BA6-CFB3-446F-8F20-60C30A25F9AF}"/>
    <pc:docChg chg="custSel modSld">
      <pc:chgData name="Danial Waseem" userId="7dea977c7c76c73a" providerId="LiveId" clId="{32C34BA6-CFB3-446F-8F20-60C30A25F9AF}" dt="2024-02-16T12:02:52.880" v="438" actId="29295"/>
      <pc:docMkLst>
        <pc:docMk/>
      </pc:docMkLst>
      <pc:sldChg chg="addSp modSp mod">
        <pc:chgData name="Danial Waseem" userId="7dea977c7c76c73a" providerId="LiveId" clId="{32C34BA6-CFB3-446F-8F20-60C30A25F9AF}" dt="2024-02-16T11:58:30.939" v="390" actId="1076"/>
        <pc:sldMkLst>
          <pc:docMk/>
          <pc:sldMk cId="2779116973" sldId="256"/>
        </pc:sldMkLst>
        <pc:spChg chg="mod">
          <ac:chgData name="Danial Waseem" userId="7dea977c7c76c73a" providerId="LiveId" clId="{32C34BA6-CFB3-446F-8F20-60C30A25F9AF}" dt="2024-02-16T11:58:21.485" v="388" actId="1076"/>
          <ac:spMkLst>
            <pc:docMk/>
            <pc:sldMk cId="2779116973" sldId="256"/>
            <ac:spMk id="2" creationId="{4BC8BB12-39B8-545D-8E1A-48BEC7439DDB}"/>
          </ac:spMkLst>
        </pc:spChg>
        <pc:spChg chg="mod">
          <ac:chgData name="Danial Waseem" userId="7dea977c7c76c73a" providerId="LiveId" clId="{32C34BA6-CFB3-446F-8F20-60C30A25F9AF}" dt="2024-02-16T11:58:30.939" v="390" actId="1076"/>
          <ac:spMkLst>
            <pc:docMk/>
            <pc:sldMk cId="2779116973" sldId="256"/>
            <ac:spMk id="3" creationId="{17AB6386-9587-F400-DA50-F4660D288E86}"/>
          </ac:spMkLst>
        </pc:spChg>
        <pc:picChg chg="add mod">
          <ac:chgData name="Danial Waseem" userId="7dea977c7c76c73a" providerId="LiveId" clId="{32C34BA6-CFB3-446F-8F20-60C30A25F9AF}" dt="2024-02-16T11:58:27.191" v="389" actId="1076"/>
          <ac:picMkLst>
            <pc:docMk/>
            <pc:sldMk cId="2779116973" sldId="256"/>
            <ac:picMk id="5" creationId="{4471E15D-810F-2F0C-8FC8-C97E1291BB96}"/>
          </ac:picMkLst>
        </pc:picChg>
      </pc:sldChg>
      <pc:sldChg chg="modSp mod">
        <pc:chgData name="Danial Waseem" userId="7dea977c7c76c73a" providerId="LiveId" clId="{32C34BA6-CFB3-446F-8F20-60C30A25F9AF}" dt="2024-02-16T11:32:34.329" v="16" actId="20577"/>
        <pc:sldMkLst>
          <pc:docMk/>
          <pc:sldMk cId="1946067863" sldId="269"/>
        </pc:sldMkLst>
        <pc:spChg chg="mod">
          <ac:chgData name="Danial Waseem" userId="7dea977c7c76c73a" providerId="LiveId" clId="{32C34BA6-CFB3-446F-8F20-60C30A25F9AF}" dt="2024-02-16T11:32:34.329" v="16" actId="20577"/>
          <ac:spMkLst>
            <pc:docMk/>
            <pc:sldMk cId="1946067863" sldId="269"/>
            <ac:spMk id="10" creationId="{CEF54278-A9C1-420C-AF66-0BEFB6B7375D}"/>
          </ac:spMkLst>
        </pc:spChg>
      </pc:sldChg>
      <pc:sldChg chg="modSp mod">
        <pc:chgData name="Danial Waseem" userId="7dea977c7c76c73a" providerId="LiveId" clId="{32C34BA6-CFB3-446F-8F20-60C30A25F9AF}" dt="2024-02-16T11:55:49.877" v="350" actId="20577"/>
        <pc:sldMkLst>
          <pc:docMk/>
          <pc:sldMk cId="4060626686" sldId="272"/>
        </pc:sldMkLst>
        <pc:spChg chg="mod">
          <ac:chgData name="Danial Waseem" userId="7dea977c7c76c73a" providerId="LiveId" clId="{32C34BA6-CFB3-446F-8F20-60C30A25F9AF}" dt="2024-02-15T23:30:20.249" v="8" actId="1076"/>
          <ac:spMkLst>
            <pc:docMk/>
            <pc:sldMk cId="4060626686" sldId="272"/>
            <ac:spMk id="3" creationId="{EEF7DAA2-A746-54A2-8805-403512DCAFB4}"/>
          </ac:spMkLst>
        </pc:spChg>
        <pc:spChg chg="mod">
          <ac:chgData name="Danial Waseem" userId="7dea977c7c76c73a" providerId="LiveId" clId="{32C34BA6-CFB3-446F-8F20-60C30A25F9AF}" dt="2024-02-16T11:55:49.877" v="350" actId="20577"/>
          <ac:spMkLst>
            <pc:docMk/>
            <pc:sldMk cId="4060626686" sldId="272"/>
            <ac:spMk id="5" creationId="{729892F9-658A-10F7-DB46-24E8C4B7B4F6}"/>
          </ac:spMkLst>
        </pc:spChg>
      </pc:sldChg>
      <pc:sldChg chg="addSp modSp mod">
        <pc:chgData name="Danial Waseem" userId="7dea977c7c76c73a" providerId="LiveId" clId="{32C34BA6-CFB3-446F-8F20-60C30A25F9AF}" dt="2024-02-16T12:00:51.913" v="422" actId="1076"/>
        <pc:sldMkLst>
          <pc:docMk/>
          <pc:sldMk cId="4190512764" sldId="275"/>
        </pc:sldMkLst>
        <pc:spChg chg="mod">
          <ac:chgData name="Danial Waseem" userId="7dea977c7c76c73a" providerId="LiveId" clId="{32C34BA6-CFB3-446F-8F20-60C30A25F9AF}" dt="2024-02-16T11:33:35.856" v="21" actId="1076"/>
          <ac:spMkLst>
            <pc:docMk/>
            <pc:sldMk cId="4190512764" sldId="275"/>
            <ac:spMk id="2" creationId="{09617FB9-3E34-57C9-93C5-62263E1E73F8}"/>
          </ac:spMkLst>
        </pc:spChg>
        <pc:spChg chg="mod">
          <ac:chgData name="Danial Waseem" userId="7dea977c7c76c73a" providerId="LiveId" clId="{32C34BA6-CFB3-446F-8F20-60C30A25F9AF}" dt="2024-02-16T12:00:27.665" v="420" actId="14100"/>
          <ac:spMkLst>
            <pc:docMk/>
            <pc:sldMk cId="4190512764" sldId="275"/>
            <ac:spMk id="3" creationId="{88D18905-D9F6-B39B-81C3-B6DD63CFE8C1}"/>
          </ac:spMkLst>
        </pc:spChg>
        <pc:picChg chg="add mod">
          <ac:chgData name="Danial Waseem" userId="7dea977c7c76c73a" providerId="LiveId" clId="{32C34BA6-CFB3-446F-8F20-60C30A25F9AF}" dt="2024-02-16T12:00:51.913" v="422" actId="1076"/>
          <ac:picMkLst>
            <pc:docMk/>
            <pc:sldMk cId="4190512764" sldId="275"/>
            <ac:picMk id="5" creationId="{7B90E27D-E511-9D29-62EF-EFE7E88F2E3B}"/>
          </ac:picMkLst>
        </pc:picChg>
      </pc:sldChg>
      <pc:sldChg chg="modSp mod">
        <pc:chgData name="Danial Waseem" userId="7dea977c7c76c73a" providerId="LiveId" clId="{32C34BA6-CFB3-446F-8F20-60C30A25F9AF}" dt="2024-02-16T11:53:05.823" v="342" actId="20577"/>
        <pc:sldMkLst>
          <pc:docMk/>
          <pc:sldMk cId="1136868932" sldId="276"/>
        </pc:sldMkLst>
        <pc:spChg chg="mod">
          <ac:chgData name="Danial Waseem" userId="7dea977c7c76c73a" providerId="LiveId" clId="{32C34BA6-CFB3-446F-8F20-60C30A25F9AF}" dt="2024-02-16T11:53:05.823" v="342" actId="20577"/>
          <ac:spMkLst>
            <pc:docMk/>
            <pc:sldMk cId="1136868932" sldId="276"/>
            <ac:spMk id="3" creationId="{36F5AA45-6B9D-9513-E706-1F124A02F997}"/>
          </ac:spMkLst>
        </pc:spChg>
      </pc:sldChg>
      <pc:sldChg chg="addSp modSp mod">
        <pc:chgData name="Danial Waseem" userId="7dea977c7c76c73a" providerId="LiveId" clId="{32C34BA6-CFB3-446F-8F20-60C30A25F9AF}" dt="2024-02-16T12:02:52.880" v="438" actId="29295"/>
        <pc:sldMkLst>
          <pc:docMk/>
          <pc:sldMk cId="518084193" sldId="277"/>
        </pc:sldMkLst>
        <pc:picChg chg="add mod">
          <ac:chgData name="Danial Waseem" userId="7dea977c7c76c73a" providerId="LiveId" clId="{32C34BA6-CFB3-446F-8F20-60C30A25F9AF}" dt="2024-02-16T12:02:52.880" v="438" actId="29295"/>
          <ac:picMkLst>
            <pc:docMk/>
            <pc:sldMk cId="518084193" sldId="277"/>
            <ac:picMk id="5" creationId="{574F0322-B896-1B3C-B286-464BFF54E57A}"/>
          </ac:picMkLst>
        </pc:picChg>
      </pc:sldChg>
      <pc:sldChg chg="modSp mod">
        <pc:chgData name="Danial Waseem" userId="7dea977c7c76c73a" providerId="LiveId" clId="{32C34BA6-CFB3-446F-8F20-60C30A25F9AF}" dt="2024-02-16T11:54:54.471" v="344" actId="20577"/>
        <pc:sldMkLst>
          <pc:docMk/>
          <pc:sldMk cId="1422695655" sldId="278"/>
        </pc:sldMkLst>
        <pc:spChg chg="mod">
          <ac:chgData name="Danial Waseem" userId="7dea977c7c76c73a" providerId="LiveId" clId="{32C34BA6-CFB3-446F-8F20-60C30A25F9AF}" dt="2024-02-16T11:54:54.471" v="344" actId="20577"/>
          <ac:spMkLst>
            <pc:docMk/>
            <pc:sldMk cId="1422695655" sldId="278"/>
            <ac:spMk id="3" creationId="{284E39E1-E306-6FDE-99B3-42B233B3FCA3}"/>
          </ac:spMkLst>
        </pc:spChg>
      </pc:sldChg>
      <pc:sldChg chg="modSp mod">
        <pc:chgData name="Danial Waseem" userId="7dea977c7c76c73a" providerId="LiveId" clId="{32C34BA6-CFB3-446F-8F20-60C30A25F9AF}" dt="2024-02-16T11:38:41.025" v="113" actId="20577"/>
        <pc:sldMkLst>
          <pc:docMk/>
          <pc:sldMk cId="1540890118" sldId="280"/>
        </pc:sldMkLst>
        <pc:spChg chg="mod">
          <ac:chgData name="Danial Waseem" userId="7dea977c7c76c73a" providerId="LiveId" clId="{32C34BA6-CFB3-446F-8F20-60C30A25F9AF}" dt="2024-02-16T11:38:41.025" v="113" actId="20577"/>
          <ac:spMkLst>
            <pc:docMk/>
            <pc:sldMk cId="1540890118" sldId="280"/>
            <ac:spMk id="5" creationId="{D0AED902-A81B-A74B-66E6-60E13F435CB8}"/>
          </ac:spMkLst>
        </pc:spChg>
      </pc:sldChg>
      <pc:sldChg chg="modSp mod">
        <pc:chgData name="Danial Waseem" userId="7dea977c7c76c73a" providerId="LiveId" clId="{32C34BA6-CFB3-446F-8F20-60C30A25F9AF}" dt="2024-02-16T11:40:33.902" v="166" actId="20577"/>
        <pc:sldMkLst>
          <pc:docMk/>
          <pc:sldMk cId="1594096400" sldId="285"/>
        </pc:sldMkLst>
        <pc:spChg chg="mod">
          <ac:chgData name="Danial Waseem" userId="7dea977c7c76c73a" providerId="LiveId" clId="{32C34BA6-CFB3-446F-8F20-60C30A25F9AF}" dt="2024-02-16T11:40:33.902" v="166" actId="20577"/>
          <ac:spMkLst>
            <pc:docMk/>
            <pc:sldMk cId="1594096400" sldId="285"/>
            <ac:spMk id="5" creationId="{FADDAB32-E602-42AB-85E5-81A683738955}"/>
          </ac:spMkLst>
        </pc:spChg>
      </pc:sldChg>
      <pc:sldChg chg="modSp mod">
        <pc:chgData name="Danial Waseem" userId="7dea977c7c76c73a" providerId="LiveId" clId="{32C34BA6-CFB3-446F-8F20-60C30A25F9AF}" dt="2024-02-16T11:40:49.991" v="193" actId="20577"/>
        <pc:sldMkLst>
          <pc:docMk/>
          <pc:sldMk cId="3138022464" sldId="286"/>
        </pc:sldMkLst>
        <pc:spChg chg="mod">
          <ac:chgData name="Danial Waseem" userId="7dea977c7c76c73a" providerId="LiveId" clId="{32C34BA6-CFB3-446F-8F20-60C30A25F9AF}" dt="2024-02-16T11:40:49.991" v="193" actId="20577"/>
          <ac:spMkLst>
            <pc:docMk/>
            <pc:sldMk cId="3138022464" sldId="286"/>
            <ac:spMk id="5" creationId="{FADDAB32-E602-42AB-85E5-81A683738955}"/>
          </ac:spMkLst>
        </pc:spChg>
      </pc:sldChg>
      <pc:sldChg chg="modSp mod">
        <pc:chgData name="Danial Waseem" userId="7dea977c7c76c73a" providerId="LiveId" clId="{32C34BA6-CFB3-446F-8F20-60C30A25F9AF}" dt="2024-02-16T11:42:41.101" v="215" actId="20577"/>
        <pc:sldMkLst>
          <pc:docMk/>
          <pc:sldMk cId="1919821421" sldId="287"/>
        </pc:sldMkLst>
        <pc:spChg chg="mod">
          <ac:chgData name="Danial Waseem" userId="7dea977c7c76c73a" providerId="LiveId" clId="{32C34BA6-CFB3-446F-8F20-60C30A25F9AF}" dt="2024-02-16T11:42:41.101" v="215" actId="20577"/>
          <ac:spMkLst>
            <pc:docMk/>
            <pc:sldMk cId="1919821421" sldId="287"/>
            <ac:spMk id="5" creationId="{A1B9DF6B-D82A-507B-00E0-1F35B50DED4E}"/>
          </ac:spMkLst>
        </pc:spChg>
      </pc:sldChg>
      <pc:sldChg chg="modSp mod">
        <pc:chgData name="Danial Waseem" userId="7dea977c7c76c73a" providerId="LiveId" clId="{32C34BA6-CFB3-446F-8F20-60C30A25F9AF}" dt="2024-02-16T11:44:17.627" v="229" actId="20577"/>
        <pc:sldMkLst>
          <pc:docMk/>
          <pc:sldMk cId="315680145" sldId="291"/>
        </pc:sldMkLst>
        <pc:spChg chg="mod">
          <ac:chgData name="Danial Waseem" userId="7dea977c7c76c73a" providerId="LiveId" clId="{32C34BA6-CFB3-446F-8F20-60C30A25F9AF}" dt="2024-02-16T11:44:17.627" v="229" actId="20577"/>
          <ac:spMkLst>
            <pc:docMk/>
            <pc:sldMk cId="315680145" sldId="291"/>
            <ac:spMk id="5" creationId="{FADDAB32-E602-42AB-85E5-81A683738955}"/>
          </ac:spMkLst>
        </pc:spChg>
      </pc:sldChg>
      <pc:sldChg chg="modSp mod">
        <pc:chgData name="Danial Waseem" userId="7dea977c7c76c73a" providerId="LiveId" clId="{32C34BA6-CFB3-446F-8F20-60C30A25F9AF}" dt="2024-02-16T11:45:55.554" v="244" actId="20577"/>
        <pc:sldMkLst>
          <pc:docMk/>
          <pc:sldMk cId="132819646" sldId="292"/>
        </pc:sldMkLst>
        <pc:spChg chg="mod">
          <ac:chgData name="Danial Waseem" userId="7dea977c7c76c73a" providerId="LiveId" clId="{32C34BA6-CFB3-446F-8F20-60C30A25F9AF}" dt="2024-02-15T23:29:33.400" v="6" actId="1076"/>
          <ac:spMkLst>
            <pc:docMk/>
            <pc:sldMk cId="132819646" sldId="292"/>
            <ac:spMk id="3" creationId="{00000000-0000-0000-0000-000000000000}"/>
          </ac:spMkLst>
        </pc:spChg>
        <pc:spChg chg="mod">
          <ac:chgData name="Danial Waseem" userId="7dea977c7c76c73a" providerId="LiveId" clId="{32C34BA6-CFB3-446F-8F20-60C30A25F9AF}" dt="2024-02-16T11:45:55.554" v="244" actId="20577"/>
          <ac:spMkLst>
            <pc:docMk/>
            <pc:sldMk cId="132819646" sldId="292"/>
            <ac:spMk id="5" creationId="{2371B47C-CFC4-CB19-DF33-F61E41A4C3AA}"/>
          </ac:spMkLst>
        </pc:spChg>
      </pc:sldChg>
      <pc:sldChg chg="modSp mod">
        <pc:chgData name="Danial Waseem" userId="7dea977c7c76c73a" providerId="LiveId" clId="{32C34BA6-CFB3-446F-8F20-60C30A25F9AF}" dt="2024-02-16T11:46:58.082" v="258" actId="20577"/>
        <pc:sldMkLst>
          <pc:docMk/>
          <pc:sldMk cId="0" sldId="293"/>
        </pc:sldMkLst>
        <pc:spChg chg="mod">
          <ac:chgData name="Danial Waseem" userId="7dea977c7c76c73a" providerId="LiveId" clId="{32C34BA6-CFB3-446F-8F20-60C30A25F9AF}" dt="2024-02-16T11:46:58.082" v="258" actId="20577"/>
          <ac:spMkLst>
            <pc:docMk/>
            <pc:sldMk cId="0" sldId="293"/>
            <ac:spMk id="5" creationId="{FADDAB32-E602-42AB-85E5-81A683738955}"/>
          </ac:spMkLst>
        </pc:spChg>
      </pc:sldChg>
      <pc:sldChg chg="modSp mod">
        <pc:chgData name="Danial Waseem" userId="7dea977c7c76c73a" providerId="LiveId" clId="{32C34BA6-CFB3-446F-8F20-60C30A25F9AF}" dt="2024-02-16T11:48:32.085" v="318" actId="20577"/>
        <pc:sldMkLst>
          <pc:docMk/>
          <pc:sldMk cId="3188083717" sldId="295"/>
        </pc:sldMkLst>
        <pc:spChg chg="mod">
          <ac:chgData name="Danial Waseem" userId="7dea977c7c76c73a" providerId="LiveId" clId="{32C34BA6-CFB3-446F-8F20-60C30A25F9AF}" dt="2024-02-16T11:48:32.085" v="318" actId="20577"/>
          <ac:spMkLst>
            <pc:docMk/>
            <pc:sldMk cId="3188083717" sldId="295"/>
            <ac:spMk id="5" creationId="{3966D1C1-70A2-ACE2-44EC-7A4408E2293A}"/>
          </ac:spMkLst>
        </pc:spChg>
      </pc:sldChg>
      <pc:sldChg chg="modSp mod">
        <pc:chgData name="Danial Waseem" userId="7dea977c7c76c73a" providerId="LiveId" clId="{32C34BA6-CFB3-446F-8F20-60C30A25F9AF}" dt="2024-02-16T11:50:45.665" v="323" actId="20577"/>
        <pc:sldMkLst>
          <pc:docMk/>
          <pc:sldMk cId="414507153" sldId="298"/>
        </pc:sldMkLst>
        <pc:spChg chg="mod">
          <ac:chgData name="Danial Waseem" userId="7dea977c7c76c73a" providerId="LiveId" clId="{32C34BA6-CFB3-446F-8F20-60C30A25F9AF}" dt="2024-02-16T11:49:30.452" v="321" actId="1076"/>
          <ac:spMkLst>
            <pc:docMk/>
            <pc:sldMk cId="414507153" sldId="298"/>
            <ac:spMk id="3" creationId="{00000000-0000-0000-0000-000000000000}"/>
          </ac:spMkLst>
        </pc:spChg>
        <pc:spChg chg="mod">
          <ac:chgData name="Danial Waseem" userId="7dea977c7c76c73a" providerId="LiveId" clId="{32C34BA6-CFB3-446F-8F20-60C30A25F9AF}" dt="2024-02-16T11:50:45.665" v="323" actId="20577"/>
          <ac:spMkLst>
            <pc:docMk/>
            <pc:sldMk cId="414507153" sldId="298"/>
            <ac:spMk id="5" creationId="{ADD0F6B1-5FC9-4C7F-C533-2C2481693E02}"/>
          </ac:spMkLst>
        </pc:spChg>
      </pc:sldChg>
      <pc:sldChg chg="modSp mod">
        <pc:chgData name="Danial Waseem" userId="7dea977c7c76c73a" providerId="LiveId" clId="{32C34BA6-CFB3-446F-8F20-60C30A25F9AF}" dt="2024-02-16T11:51:06.566" v="324" actId="1076"/>
        <pc:sldMkLst>
          <pc:docMk/>
          <pc:sldMk cId="0" sldId="299"/>
        </pc:sldMkLst>
        <pc:spChg chg="mod">
          <ac:chgData name="Danial Waseem" userId="7dea977c7c76c73a" providerId="LiveId" clId="{32C34BA6-CFB3-446F-8F20-60C30A25F9AF}" dt="2024-02-16T11:51:06.566" v="324" actId="1076"/>
          <ac:spMkLst>
            <pc:docMk/>
            <pc:sldMk cId="0" sldId="299"/>
            <ac:spMk id="7" creationId="{12570DED-E942-4274-A5C5-61D0403EDC6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1565E8-F4F4-4EE6-80EF-EF2CF4F251B6}" type="datetimeFigureOut">
              <a:rPr lang="en-US" smtClean="0"/>
              <a:t>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7AA799-6371-44A2-93E0-C52DF971BFBD}" type="slidenum">
              <a:rPr lang="en-US" smtClean="0"/>
              <a:t>‹#›</a:t>
            </a:fld>
            <a:endParaRPr lang="en-US"/>
          </a:p>
        </p:txBody>
      </p:sp>
    </p:spTree>
    <p:extLst>
      <p:ext uri="{BB962C8B-B14F-4D97-AF65-F5344CB8AC3E}">
        <p14:creationId xmlns:p14="http://schemas.microsoft.com/office/powerpoint/2010/main" val="2310793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F68289-2B31-4854-AF02-421996F38769}" type="slidenum">
              <a:rPr lang="en-US" smtClean="0"/>
              <a:t>11</a:t>
            </a:fld>
            <a:endParaRPr lang="en-US"/>
          </a:p>
        </p:txBody>
      </p:sp>
    </p:spTree>
    <p:extLst>
      <p:ext uri="{BB962C8B-B14F-4D97-AF65-F5344CB8AC3E}">
        <p14:creationId xmlns:p14="http://schemas.microsoft.com/office/powerpoint/2010/main" val="2984613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2/16/2024</a:t>
            </a:fld>
            <a:endParaRPr lang="en-US" dirty="0"/>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3607785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2/16/2024</a:t>
            </a:fld>
            <a:endParaRPr lang="en-US"/>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425382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2/16/2024</a:t>
            </a:fld>
            <a:endParaRPr lang="en-US"/>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382313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2/16/2024</a:t>
            </a:fld>
            <a:endParaRPr lang="en-US"/>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787504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2/16/2024</a:t>
            </a:fld>
            <a:endParaRPr lang="en-US"/>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472547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2/16/2024</a:t>
            </a:fld>
            <a:endParaRPr lang="en-US"/>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498943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2/16/2024</a:t>
            </a:fld>
            <a:endParaRPr lang="en-US"/>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11577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2/16/2024</a:t>
            </a:fld>
            <a:endParaRPr lang="en-US"/>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527950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2/16/2024</a:t>
            </a:fld>
            <a:endParaRPr lang="en-US"/>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712640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2/16/2024</a:t>
            </a:fld>
            <a:endParaRPr lang="en-US"/>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900836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2/16/2024</a:t>
            </a:fld>
            <a:endParaRPr lang="en-US"/>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429369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2/16/2024</a:t>
            </a:fld>
            <a:endParaRPr lang="en-US"/>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195661801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272">
          <p15:clr>
            <a:srgbClr val="F26B43"/>
          </p15:clr>
        </p15:guide>
        <p15:guide id="4" pos="3408">
          <p15:clr>
            <a:srgbClr val="F26B43"/>
          </p15:clr>
        </p15:guide>
        <p15:guide id="5" orient="horz" pos="432">
          <p15:clr>
            <a:srgbClr val="F26B43"/>
          </p15:clr>
        </p15:guide>
        <p15:guide id="6" pos="3000">
          <p15:clr>
            <a:srgbClr val="F26B43"/>
          </p15:clr>
        </p15:guide>
        <p15:guide id="7" pos="2568">
          <p15:clr>
            <a:srgbClr val="F26B43"/>
          </p15:clr>
        </p15:guide>
        <p15:guide id="8" pos="2136">
          <p15:clr>
            <a:srgbClr val="F26B43"/>
          </p15:clr>
        </p15:guide>
        <p15:guide id="9" pos="432">
          <p15:clr>
            <a:srgbClr val="F26B43"/>
          </p15:clr>
        </p15:guide>
        <p15:guide id="10" pos="864">
          <p15:clr>
            <a:srgbClr val="F26B43"/>
          </p15:clr>
        </p15:guide>
        <p15:guide id="11" pos="1296">
          <p15:clr>
            <a:srgbClr val="F26B43"/>
          </p15:clr>
        </p15:guide>
        <p15:guide id="12" pos="1728">
          <p15:clr>
            <a:srgbClr val="F26B43"/>
          </p15:clr>
        </p15:guide>
        <p15:guide id="13" pos="7248">
          <p15:clr>
            <a:srgbClr val="F26B43"/>
          </p15:clr>
        </p15:guide>
        <p15:guide id="14" pos="6840">
          <p15:clr>
            <a:srgbClr val="F26B43"/>
          </p15:clr>
        </p15:guide>
        <p15:guide id="15" pos="6408">
          <p15:clr>
            <a:srgbClr val="F26B43"/>
          </p15:clr>
        </p15:guide>
        <p15:guide id="16" pos="6000">
          <p15:clr>
            <a:srgbClr val="F26B43"/>
          </p15:clr>
        </p15:guide>
        <p15:guide id="17" pos="5568">
          <p15:clr>
            <a:srgbClr val="F26B43"/>
          </p15:clr>
        </p15:guide>
        <p15:guide id="18" pos="5136">
          <p15:clr>
            <a:srgbClr val="F26B43"/>
          </p15:clr>
        </p15:guide>
        <p15:guide id="19" pos="4704">
          <p15:clr>
            <a:srgbClr val="F26B43"/>
          </p15:clr>
        </p15:guide>
        <p15:guide id="20" orient="horz" pos="3888">
          <p15:clr>
            <a:srgbClr val="F26B43"/>
          </p15:clr>
        </p15:guide>
        <p15:guide id="21" orient="horz" pos="3456">
          <p15:clr>
            <a:srgbClr val="F26B43"/>
          </p15:clr>
        </p15:guide>
        <p15:guide id="22" orient="horz" pos="864">
          <p15:clr>
            <a:srgbClr val="F26B43"/>
          </p15:clr>
        </p15:guide>
        <p15:guide id="23" orient="horz" pos="1296">
          <p15:clr>
            <a:srgbClr val="F26B43"/>
          </p15:clr>
        </p15:guide>
        <p15:guide id="24" orient="horz" pos="1728">
          <p15:clr>
            <a:srgbClr val="F26B43"/>
          </p15:clr>
        </p15:guide>
        <p15:guide id="25" orient="horz" pos="3024">
          <p15:clr>
            <a:srgbClr val="F26B43"/>
          </p15:clr>
        </p15:guide>
        <p15:guide id="26" orient="horz" pos="259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techtarget.com/whatis/feature/Top-20-cloud-computing-skills-to-boost-your-career" TargetMode="External"/><Relationship Id="rId7" Type="http://schemas.openxmlformats.org/officeDocument/2006/relationships/hyperlink" Target="https://azure.microsoft.com/en-us/free/students/" TargetMode="External"/><Relationship Id="rId2" Type="http://schemas.openxmlformats.org/officeDocument/2006/relationships/hyperlink" Target="https://learn.microsoft.com/en-us/azure/virtual-network/virtual-networks-faq" TargetMode="External"/><Relationship Id="rId1" Type="http://schemas.openxmlformats.org/officeDocument/2006/relationships/slideLayout" Target="../slideLayouts/slideLayout2.xml"/><Relationship Id="rId6" Type="http://schemas.openxmlformats.org/officeDocument/2006/relationships/hyperlink" Target="https://www.checkpoint.com/cyber-hub/cloud-security/what-is-cloud-security/top-7-cloud-vulnerabilities-in-2024/" TargetMode="External"/><Relationship Id="rId5" Type="http://schemas.openxmlformats.org/officeDocument/2006/relationships/hyperlink" Target="https://www.ftc.gov/policy/advocacy-research/tech-at-ftc/2023/03/inquiry-cloud-computing-business-practices-federal-trade-commission-seeking-public-comments" TargetMode="External"/><Relationship Id="rId4" Type="http://schemas.openxmlformats.org/officeDocument/2006/relationships/hyperlink" Target="https://learn.microsoft.com/en-us/azure/azure-monitor/overview"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8BB12-39B8-545D-8E1A-48BEC7439DDB}"/>
              </a:ext>
            </a:extLst>
          </p:cNvPr>
          <p:cNvSpPr>
            <a:spLocks noGrp="1"/>
          </p:cNvSpPr>
          <p:nvPr>
            <p:ph type="ctrTitle"/>
          </p:nvPr>
        </p:nvSpPr>
        <p:spPr>
          <a:xfrm>
            <a:off x="2038348" y="1492369"/>
            <a:ext cx="8115300" cy="1936631"/>
          </a:xfrm>
        </p:spPr>
        <p:txBody>
          <a:bodyPr/>
          <a:lstStyle/>
          <a:p>
            <a:r>
              <a:rPr lang="en-US" dirty="0"/>
              <a:t>Cloud Services: Azure</a:t>
            </a:r>
            <a:br>
              <a:rPr lang="en-US" dirty="0"/>
            </a:br>
            <a:r>
              <a:rPr lang="en-US" sz="2000" dirty="0"/>
              <a:t>NETW211</a:t>
            </a:r>
            <a:r>
              <a:rPr lang="en-US" dirty="0"/>
              <a:t> </a:t>
            </a:r>
            <a:r>
              <a:rPr lang="en-US" sz="2000" dirty="0"/>
              <a:t>Fundamentals of Cloud Computing</a:t>
            </a:r>
            <a:br>
              <a:rPr lang="en-US" dirty="0"/>
            </a:br>
            <a:endParaRPr lang="en-US" dirty="0"/>
          </a:p>
        </p:txBody>
      </p:sp>
      <p:sp>
        <p:nvSpPr>
          <p:cNvPr id="3" name="Subtitle 2">
            <a:extLst>
              <a:ext uri="{FF2B5EF4-FFF2-40B4-BE49-F238E27FC236}">
                <a16:creationId xmlns:a16="http://schemas.microsoft.com/office/drawing/2014/main" id="{17AB6386-9587-F400-DA50-F4660D288E86}"/>
              </a:ext>
            </a:extLst>
          </p:cNvPr>
          <p:cNvSpPr>
            <a:spLocks noGrp="1"/>
          </p:cNvSpPr>
          <p:nvPr>
            <p:ph type="subTitle" idx="1"/>
          </p:nvPr>
        </p:nvSpPr>
        <p:spPr>
          <a:xfrm>
            <a:off x="2057399" y="5024888"/>
            <a:ext cx="8115300" cy="1358660"/>
          </a:xfrm>
        </p:spPr>
        <p:txBody>
          <a:bodyPr/>
          <a:lstStyle/>
          <a:p>
            <a:r>
              <a:rPr lang="en-US" dirty="0"/>
              <a:t>By: Danial Waseem</a:t>
            </a:r>
          </a:p>
          <a:p>
            <a:r>
              <a:rPr lang="en-US" dirty="0"/>
              <a:t>Administrating Professor: Joe </a:t>
            </a:r>
            <a:r>
              <a:rPr lang="en-US" dirty="0" err="1"/>
              <a:t>Njoloma</a:t>
            </a:r>
            <a:endParaRPr lang="en-US" dirty="0"/>
          </a:p>
        </p:txBody>
      </p:sp>
      <p:pic>
        <p:nvPicPr>
          <p:cNvPr id="5" name="Picture 4" descr="Cloud shaped hard drive with cables">
            <a:extLst>
              <a:ext uri="{FF2B5EF4-FFF2-40B4-BE49-F238E27FC236}">
                <a16:creationId xmlns:a16="http://schemas.microsoft.com/office/drawing/2014/main" id="{4471E15D-810F-2F0C-8FC8-C97E1291BB96}"/>
              </a:ext>
            </a:extLst>
          </p:cNvPr>
          <p:cNvPicPr>
            <a:picLocks noChangeAspect="1"/>
          </p:cNvPicPr>
          <p:nvPr/>
        </p:nvPicPr>
        <p:blipFill>
          <a:blip r:embed="rId2">
            <a:alphaModFix amt="66000"/>
            <a:extLst>
              <a:ext uri="{28A0092B-C50C-407E-A947-70E740481C1C}">
                <a14:useLocalDpi xmlns:a14="http://schemas.microsoft.com/office/drawing/2010/main" val="0"/>
              </a:ext>
            </a:extLst>
          </a:blip>
          <a:stretch>
            <a:fillRect/>
          </a:stretch>
        </p:blipFill>
        <p:spPr>
          <a:xfrm>
            <a:off x="4604975" y="3088257"/>
            <a:ext cx="3020149" cy="1725283"/>
          </a:xfrm>
          <a:prstGeom prst="rect">
            <a:avLst/>
          </a:prstGeom>
        </p:spPr>
      </p:pic>
    </p:spTree>
    <p:extLst>
      <p:ext uri="{BB962C8B-B14F-4D97-AF65-F5344CB8AC3E}">
        <p14:creationId xmlns:p14="http://schemas.microsoft.com/office/powerpoint/2010/main" val="2779116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1676400" y="6172199"/>
            <a:ext cx="9448799" cy="105251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chemeClr val="tx2"/>
                </a:solidFill>
                <a:latin typeface="+mj-lt"/>
              </a:rPr>
              <a:t>This screenshot includes </a:t>
            </a:r>
            <a:r>
              <a:rPr lang="en-US" sz="1800" b="1" dirty="0">
                <a:solidFill>
                  <a:schemeClr val="tx2"/>
                </a:solidFill>
                <a:latin typeface="+mj-lt"/>
              </a:rPr>
              <a:t>the Properties section of the Subnet1-VM page</a:t>
            </a:r>
            <a:r>
              <a:rPr lang="en-US" sz="1800" dirty="0">
                <a:solidFill>
                  <a:schemeClr val="tx2"/>
                </a:solidFill>
                <a:latin typeface="+mj-lt"/>
              </a:rPr>
              <a:t>, showing the networking and size information of the VM.</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2438400" y="47257"/>
            <a:ext cx="7162800" cy="457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Deploying VMs into Subnets (2 of 3)</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2/16/2024</a:t>
            </a:fld>
            <a:endParaRPr lang="en-US" dirty="0"/>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10</a:t>
            </a:fld>
            <a:endParaRPr lang="en-US" dirty="0"/>
          </a:p>
        </p:txBody>
      </p:sp>
      <p:pic>
        <p:nvPicPr>
          <p:cNvPr id="9" name="Picture 8">
            <a:extLst>
              <a:ext uri="{FF2B5EF4-FFF2-40B4-BE49-F238E27FC236}">
                <a16:creationId xmlns:a16="http://schemas.microsoft.com/office/drawing/2014/main" id="{2AEF7441-0F41-FD90-7E44-C895A95F42C6}"/>
              </a:ext>
            </a:extLst>
          </p:cNvPr>
          <p:cNvPicPr>
            <a:picLocks noChangeAspect="1"/>
          </p:cNvPicPr>
          <p:nvPr/>
        </p:nvPicPr>
        <p:blipFill>
          <a:blip r:embed="rId2"/>
          <a:stretch>
            <a:fillRect/>
          </a:stretch>
        </p:blipFill>
        <p:spPr>
          <a:xfrm>
            <a:off x="1143000" y="578723"/>
            <a:ext cx="9906000" cy="5501400"/>
          </a:xfrm>
          <a:prstGeom prst="rect">
            <a:avLst/>
          </a:prstGeom>
        </p:spPr>
      </p:pic>
    </p:spTree>
    <p:extLst>
      <p:ext uri="{BB962C8B-B14F-4D97-AF65-F5344CB8AC3E}">
        <p14:creationId xmlns:p14="http://schemas.microsoft.com/office/powerpoint/2010/main" val="2603488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57200" y="2127960"/>
            <a:ext cx="3200400" cy="261955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solidFill>
                  <a:schemeClr val="tx2"/>
                </a:solidFill>
                <a:latin typeface="+mj-lt"/>
              </a:rPr>
              <a:t>This screenshot shows </a:t>
            </a:r>
            <a:r>
              <a:rPr lang="en-US" sz="1800" b="1" dirty="0">
                <a:solidFill>
                  <a:schemeClr val="tx2"/>
                </a:solidFill>
                <a:latin typeface="+mj-lt"/>
              </a:rPr>
              <a:t>the topology diagram of my </a:t>
            </a:r>
            <a:r>
              <a:rPr lang="en-US" sz="1800" b="1" dirty="0" err="1">
                <a:solidFill>
                  <a:schemeClr val="tx2"/>
                </a:solidFill>
                <a:latin typeface="+mj-lt"/>
              </a:rPr>
              <a:t>Vnet</a:t>
            </a:r>
            <a:r>
              <a:rPr lang="en-US" sz="1800" b="1" dirty="0">
                <a:solidFill>
                  <a:schemeClr val="tx2"/>
                </a:solidFill>
                <a:latin typeface="+mj-lt"/>
              </a:rPr>
              <a:t>: </a:t>
            </a:r>
            <a:r>
              <a:rPr lang="en-US" sz="1800" dirty="0">
                <a:solidFill>
                  <a:schemeClr val="tx2"/>
                </a:solidFill>
                <a:latin typeface="+mj-lt"/>
              </a:rPr>
              <a:t>(NETW211-VNet-DW with two subnets (Subnet0 and Subnet1) and one VM in each subnet (Subnet0-VM and Subnet1-VM). </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66545" y="762001"/>
            <a:ext cx="2863970" cy="1219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Deploying VMs into Subnets</a:t>
            </a:r>
          </a:p>
          <a:p>
            <a:r>
              <a:rPr lang="en-US" sz="2800" dirty="0"/>
              <a:t>(3 of 3)</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2/16/2024</a:t>
            </a:fld>
            <a:endParaRPr lang="en-US"/>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11</a:t>
            </a:fld>
            <a:endParaRPr lang="en-US"/>
          </a:p>
        </p:txBody>
      </p:sp>
      <p:pic>
        <p:nvPicPr>
          <p:cNvPr id="9" name="Picture 8">
            <a:extLst>
              <a:ext uri="{FF2B5EF4-FFF2-40B4-BE49-F238E27FC236}">
                <a16:creationId xmlns:a16="http://schemas.microsoft.com/office/drawing/2014/main" id="{ED242EE5-D71D-F688-CD3E-8B5D17B985BB}"/>
              </a:ext>
            </a:extLst>
          </p:cNvPr>
          <p:cNvPicPr>
            <a:picLocks noChangeAspect="1"/>
          </p:cNvPicPr>
          <p:nvPr/>
        </p:nvPicPr>
        <p:blipFill>
          <a:blip r:embed="rId3"/>
          <a:stretch>
            <a:fillRect/>
          </a:stretch>
        </p:blipFill>
        <p:spPr>
          <a:xfrm>
            <a:off x="5867400" y="0"/>
            <a:ext cx="4984955" cy="6875476"/>
          </a:xfrm>
          <a:prstGeom prst="rect">
            <a:avLst/>
          </a:prstGeom>
        </p:spPr>
      </p:pic>
    </p:spTree>
    <p:extLst>
      <p:ext uri="{BB962C8B-B14F-4D97-AF65-F5344CB8AC3E}">
        <p14:creationId xmlns:p14="http://schemas.microsoft.com/office/powerpoint/2010/main" val="3169217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609600" y="2590800"/>
            <a:ext cx="2743200" cy="32461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solidFill>
                  <a:schemeClr val="tx2"/>
                </a:solidFill>
                <a:latin typeface="+mj-lt"/>
              </a:rPr>
              <a:t>This screenshot shows:</a:t>
            </a:r>
          </a:p>
          <a:p>
            <a:pPr marL="0" indent="0">
              <a:buNone/>
            </a:pPr>
            <a:r>
              <a:rPr lang="en-US" sz="1800" b="1" dirty="0">
                <a:solidFill>
                  <a:schemeClr val="tx2"/>
                </a:solidFill>
                <a:latin typeface="+mj-lt"/>
              </a:rPr>
              <a:t>The ipconfig and ping 10.0.1.4 results </a:t>
            </a:r>
            <a:r>
              <a:rPr lang="en-US" sz="1800" dirty="0">
                <a:solidFill>
                  <a:schemeClr val="tx2"/>
                </a:solidFill>
                <a:latin typeface="+mj-lt"/>
              </a:rPr>
              <a:t>in the command prompt window of </a:t>
            </a:r>
            <a:r>
              <a:rPr lang="en-US" sz="1800" b="1" dirty="0">
                <a:solidFill>
                  <a:schemeClr val="tx2"/>
                </a:solidFill>
                <a:latin typeface="+mj-lt"/>
              </a:rPr>
              <a:t>Subnet0-VM</a:t>
            </a:r>
            <a:r>
              <a:rPr lang="en-US" sz="1800" dirty="0">
                <a:solidFill>
                  <a:schemeClr val="tx2"/>
                </a:solidFill>
                <a:latin typeface="+mj-lt"/>
              </a:rPr>
              <a:t>.</a:t>
            </a:r>
          </a:p>
          <a:p>
            <a:pPr marL="0" indent="0">
              <a:buNone/>
            </a:pPr>
            <a:r>
              <a:rPr lang="en-US" sz="1800" dirty="0">
                <a:solidFill>
                  <a:schemeClr val="tx2"/>
                </a:solidFill>
                <a:latin typeface="+mj-lt"/>
              </a:rPr>
              <a:t>The ping is to Subnet1-VM.</a:t>
            </a:r>
          </a:p>
          <a:p>
            <a:pPr marL="0" indent="0">
              <a:buNone/>
            </a:pPr>
            <a:endParaRPr lang="en-US" sz="1800" dirty="0">
              <a:solidFill>
                <a:schemeClr val="tx2"/>
              </a:solidFill>
              <a:latin typeface="+mj-lt"/>
            </a:endParaRP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762001"/>
            <a:ext cx="2743200" cy="16306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Verifying Connectivity between VMs </a:t>
            </a:r>
          </a:p>
          <a:p>
            <a:r>
              <a:rPr lang="en-US" sz="2800" dirty="0"/>
              <a:t>(1 of 2)</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2/16/2024</a:t>
            </a:fld>
            <a:endParaRPr lang="en-US"/>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12</a:t>
            </a:fld>
            <a:endParaRPr lang="en-US"/>
          </a:p>
        </p:txBody>
      </p:sp>
      <p:pic>
        <p:nvPicPr>
          <p:cNvPr id="9" name="Picture 8">
            <a:extLst>
              <a:ext uri="{FF2B5EF4-FFF2-40B4-BE49-F238E27FC236}">
                <a16:creationId xmlns:a16="http://schemas.microsoft.com/office/drawing/2014/main" id="{AE2266FB-3BCC-3922-E22D-BF0821A3C099}"/>
              </a:ext>
            </a:extLst>
          </p:cNvPr>
          <p:cNvPicPr>
            <a:picLocks noChangeAspect="1"/>
          </p:cNvPicPr>
          <p:nvPr/>
        </p:nvPicPr>
        <p:blipFill>
          <a:blip r:embed="rId2"/>
          <a:stretch>
            <a:fillRect/>
          </a:stretch>
        </p:blipFill>
        <p:spPr>
          <a:xfrm>
            <a:off x="5497414" y="0"/>
            <a:ext cx="6480372" cy="6858000"/>
          </a:xfrm>
          <a:prstGeom prst="rect">
            <a:avLst/>
          </a:prstGeom>
        </p:spPr>
      </p:pic>
    </p:spTree>
    <p:extLst>
      <p:ext uri="{BB962C8B-B14F-4D97-AF65-F5344CB8AC3E}">
        <p14:creationId xmlns:p14="http://schemas.microsoft.com/office/powerpoint/2010/main" val="1594096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579120" y="2590800"/>
            <a:ext cx="2743200" cy="32461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solidFill>
                  <a:schemeClr val="tx2"/>
                </a:solidFill>
                <a:latin typeface="+mj-lt"/>
              </a:rPr>
              <a:t>This screenshot shows: </a:t>
            </a:r>
          </a:p>
          <a:p>
            <a:pPr marL="0" indent="0">
              <a:buNone/>
            </a:pPr>
            <a:r>
              <a:rPr lang="en-US" sz="1800" b="1" dirty="0">
                <a:solidFill>
                  <a:schemeClr val="tx2"/>
                </a:solidFill>
                <a:latin typeface="+mj-lt"/>
              </a:rPr>
              <a:t>The ipconfig and ping 10.0.0.4 results </a:t>
            </a:r>
            <a:r>
              <a:rPr lang="en-US" sz="1800" dirty="0">
                <a:solidFill>
                  <a:schemeClr val="tx2"/>
                </a:solidFill>
                <a:latin typeface="+mj-lt"/>
              </a:rPr>
              <a:t>in the command prompt window of </a:t>
            </a:r>
            <a:r>
              <a:rPr lang="en-US" sz="1800" b="1" dirty="0">
                <a:solidFill>
                  <a:schemeClr val="tx2"/>
                </a:solidFill>
                <a:latin typeface="+mj-lt"/>
              </a:rPr>
              <a:t>Subnet1-VM</a:t>
            </a:r>
            <a:r>
              <a:rPr lang="en-US" sz="1800" dirty="0">
                <a:solidFill>
                  <a:schemeClr val="tx2"/>
                </a:solidFill>
                <a:latin typeface="+mj-lt"/>
              </a:rPr>
              <a:t>.</a:t>
            </a:r>
          </a:p>
          <a:p>
            <a:pPr marL="0" indent="0">
              <a:buNone/>
            </a:pPr>
            <a:r>
              <a:rPr lang="en-US" sz="1800" dirty="0">
                <a:solidFill>
                  <a:schemeClr val="tx2"/>
                </a:solidFill>
                <a:latin typeface="+mj-lt"/>
              </a:rPr>
              <a:t>The ping is to Subnet0-VM.</a:t>
            </a:r>
          </a:p>
          <a:p>
            <a:pPr marL="0" indent="0">
              <a:buNone/>
            </a:pPr>
            <a:endParaRPr lang="en-US" sz="1800" dirty="0">
              <a:solidFill>
                <a:schemeClr val="tx2"/>
              </a:solidFill>
              <a:latin typeface="+mj-lt"/>
            </a:endParaRP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762001"/>
            <a:ext cx="2743200" cy="16306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Verifying Connectivity between VMs </a:t>
            </a:r>
          </a:p>
          <a:p>
            <a:r>
              <a:rPr lang="en-US" sz="2800" dirty="0"/>
              <a:t>(2 of 2)</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2/16/2024</a:t>
            </a:fld>
            <a:endParaRPr lang="en-US"/>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13</a:t>
            </a:fld>
            <a:endParaRPr lang="en-US"/>
          </a:p>
        </p:txBody>
      </p:sp>
      <p:pic>
        <p:nvPicPr>
          <p:cNvPr id="9" name="Picture 8">
            <a:extLst>
              <a:ext uri="{FF2B5EF4-FFF2-40B4-BE49-F238E27FC236}">
                <a16:creationId xmlns:a16="http://schemas.microsoft.com/office/drawing/2014/main" id="{8258B79E-E677-5A3B-C8B0-DDED7C3E2AB8}"/>
              </a:ext>
            </a:extLst>
          </p:cNvPr>
          <p:cNvPicPr>
            <a:picLocks noChangeAspect="1"/>
          </p:cNvPicPr>
          <p:nvPr/>
        </p:nvPicPr>
        <p:blipFill>
          <a:blip r:embed="rId2"/>
          <a:stretch>
            <a:fillRect/>
          </a:stretch>
        </p:blipFill>
        <p:spPr>
          <a:xfrm>
            <a:off x="5523484" y="0"/>
            <a:ext cx="6083300" cy="6858000"/>
          </a:xfrm>
          <a:prstGeom prst="rect">
            <a:avLst/>
          </a:prstGeom>
        </p:spPr>
      </p:pic>
    </p:spTree>
    <p:extLst>
      <p:ext uri="{BB962C8B-B14F-4D97-AF65-F5344CB8AC3E}">
        <p14:creationId xmlns:p14="http://schemas.microsoft.com/office/powerpoint/2010/main" val="3138022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549340"/>
            <a:ext cx="10820400" cy="1107595"/>
          </a:xfrm>
        </p:spPr>
        <p:txBody>
          <a:bodyPr anchor="ctr">
            <a:normAutofit/>
          </a:bodyPr>
          <a:lstStyle/>
          <a:p>
            <a:pPr algn="ctr">
              <a:buNone/>
            </a:pPr>
            <a:r>
              <a:rPr lang="en-US" sz="3200" dirty="0">
                <a:latin typeface="+mj-lt"/>
              </a:rPr>
              <a:t>Azure VM Security</a:t>
            </a:r>
          </a:p>
        </p:txBody>
      </p:sp>
      <p:sp>
        <p:nvSpPr>
          <p:cNvPr id="5" name="TextBox 4">
            <a:extLst>
              <a:ext uri="{FF2B5EF4-FFF2-40B4-BE49-F238E27FC236}">
                <a16:creationId xmlns:a16="http://schemas.microsoft.com/office/drawing/2014/main" id="{A1B9DF6B-D82A-507B-00E0-1F35B50DED4E}"/>
              </a:ext>
            </a:extLst>
          </p:cNvPr>
          <p:cNvSpPr txBox="1"/>
          <p:nvPr/>
        </p:nvSpPr>
        <p:spPr>
          <a:xfrm>
            <a:off x="1371599" y="2433592"/>
            <a:ext cx="9448800" cy="2308324"/>
          </a:xfrm>
          <a:prstGeom prst="rect">
            <a:avLst/>
          </a:prstGeom>
          <a:noFill/>
        </p:spPr>
        <p:txBody>
          <a:bodyPr wrap="square" rtlCol="0">
            <a:spAutoFit/>
          </a:bodyPr>
          <a:lstStyle/>
          <a:p>
            <a:r>
              <a:rPr lang="en-US" dirty="0">
                <a:solidFill>
                  <a:schemeClr val="tx2"/>
                </a:solidFill>
                <a:latin typeface="+mj-lt"/>
              </a:rPr>
              <a:t>Launching a virtual machine calls for a secure connection. The slides coming up, will show the official launch into an Ubuntu Server VM.  I’ll verify connectivity and will remote in via SSH by generating and using a </a:t>
            </a:r>
            <a:r>
              <a:rPr lang="en-US" dirty="0" err="1">
                <a:solidFill>
                  <a:schemeClr val="tx2"/>
                </a:solidFill>
                <a:latin typeface="+mj-lt"/>
              </a:rPr>
              <a:t>key.pem</a:t>
            </a:r>
            <a:r>
              <a:rPr lang="en-US" dirty="0">
                <a:solidFill>
                  <a:schemeClr val="tx2"/>
                </a:solidFill>
                <a:latin typeface="+mj-lt"/>
              </a:rPr>
              <a:t> file from a Windows local host machine command prompt.  Once connected and verified the next step will show Network Security Groups to add a new rule in which allows us to ping the device when not remotely connected.  Network security groups (NSG) utilize security rules to allow or deny inbound traffic in or any outbound network traffic from.  Each rule can specify source and destination, port, and protocol.  The NSG can be custom set to each </a:t>
            </a:r>
            <a:r>
              <a:rPr lang="en-US" dirty="0" err="1">
                <a:solidFill>
                  <a:schemeClr val="tx2"/>
                </a:solidFill>
                <a:latin typeface="+mj-lt"/>
              </a:rPr>
              <a:t>VNet</a:t>
            </a:r>
            <a:r>
              <a:rPr lang="en-US" dirty="0">
                <a:solidFill>
                  <a:schemeClr val="tx2"/>
                </a:solidFill>
                <a:latin typeface="+mj-lt"/>
              </a:rPr>
              <a:t> subnet and VM network interface and the same NSG can also be associated to as many subnets and NIC’s as the user chooses.</a:t>
            </a:r>
          </a:p>
        </p:txBody>
      </p:sp>
      <p:pic>
        <p:nvPicPr>
          <p:cNvPr id="7" name="Picture 6">
            <a:extLst>
              <a:ext uri="{FF2B5EF4-FFF2-40B4-BE49-F238E27FC236}">
                <a16:creationId xmlns:a16="http://schemas.microsoft.com/office/drawing/2014/main" id="{C35AB386-11AD-09FF-EEC8-444D6547BCCA}"/>
              </a:ext>
            </a:extLst>
          </p:cNvPr>
          <p:cNvPicPr>
            <a:picLocks noChangeAspect="1"/>
          </p:cNvPicPr>
          <p:nvPr/>
        </p:nvPicPr>
        <p:blipFill>
          <a:blip r:embed="rId2">
            <a:alphaModFix amt="85000"/>
          </a:blip>
          <a:stretch>
            <a:fillRect/>
          </a:stretch>
        </p:blipFill>
        <p:spPr>
          <a:xfrm>
            <a:off x="5537427" y="4836919"/>
            <a:ext cx="1117145" cy="1817129"/>
          </a:xfrm>
          <a:prstGeom prst="rect">
            <a:avLst/>
          </a:prstGeom>
          <a:effectLst>
            <a:reflection blurRad="127000" stA="80000" endPos="44000" dist="127000" dir="5400000" sy="-100000" algn="bl" rotWithShape="0"/>
          </a:effectLst>
        </p:spPr>
      </p:pic>
    </p:spTree>
    <p:extLst>
      <p:ext uri="{BB962C8B-B14F-4D97-AF65-F5344CB8AC3E}">
        <p14:creationId xmlns:p14="http://schemas.microsoft.com/office/powerpoint/2010/main" val="1919821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1257300" y="6096000"/>
            <a:ext cx="9677400" cy="7620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chemeClr val="tx2"/>
                </a:solidFill>
                <a:latin typeface="+mj-lt"/>
              </a:rPr>
              <a:t>This screenshot shows </a:t>
            </a:r>
            <a:r>
              <a:rPr lang="en-US" sz="1800" b="1" dirty="0">
                <a:solidFill>
                  <a:schemeClr val="tx2"/>
                </a:solidFill>
                <a:latin typeface="+mj-lt"/>
              </a:rPr>
              <a:t>the NETW211-VM-DW</a:t>
            </a:r>
            <a:r>
              <a:rPr lang="en-US" sz="1800" dirty="0">
                <a:solidFill>
                  <a:schemeClr val="tx2"/>
                </a:solidFill>
                <a:latin typeface="+mj-lt"/>
              </a:rPr>
              <a:t>, with resource group name, subscription, public IP address, and </a:t>
            </a:r>
            <a:r>
              <a:rPr lang="en-US" sz="1800" b="1" dirty="0">
                <a:solidFill>
                  <a:schemeClr val="tx2"/>
                </a:solidFill>
                <a:latin typeface="+mj-lt"/>
              </a:rPr>
              <a:t>DVU email </a:t>
            </a:r>
            <a:r>
              <a:rPr lang="en-US" sz="1800" dirty="0">
                <a:solidFill>
                  <a:schemeClr val="tx2"/>
                </a:solidFill>
                <a:latin typeface="+mj-lt"/>
              </a:rPr>
              <a:t>in the top right corner of the Azure Portal.</a:t>
            </a:r>
          </a:p>
          <a:p>
            <a:pPr marL="0" indent="0" algn="ctr">
              <a:buNone/>
            </a:pPr>
            <a:endParaRPr lang="en-US" sz="1800" dirty="0">
              <a:solidFill>
                <a:schemeClr val="tx2"/>
              </a:solidFill>
              <a:latin typeface="+mj-lt"/>
            </a:endParaRP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3924300" y="0"/>
            <a:ext cx="4343400" cy="57911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Launching a VM</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2/16/2024</a:t>
            </a:fld>
            <a:endParaRPr lang="en-US"/>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15</a:t>
            </a:fld>
            <a:endParaRPr lang="en-US"/>
          </a:p>
        </p:txBody>
      </p:sp>
      <p:pic>
        <p:nvPicPr>
          <p:cNvPr id="11" name="Picture 10">
            <a:extLst>
              <a:ext uri="{FF2B5EF4-FFF2-40B4-BE49-F238E27FC236}">
                <a16:creationId xmlns:a16="http://schemas.microsoft.com/office/drawing/2014/main" id="{10C83D5E-5CA0-8411-1201-9E8C1A6C4500}"/>
              </a:ext>
            </a:extLst>
          </p:cNvPr>
          <p:cNvPicPr>
            <a:picLocks noChangeAspect="1"/>
          </p:cNvPicPr>
          <p:nvPr/>
        </p:nvPicPr>
        <p:blipFill>
          <a:blip r:embed="rId2"/>
          <a:stretch>
            <a:fillRect/>
          </a:stretch>
        </p:blipFill>
        <p:spPr>
          <a:xfrm>
            <a:off x="1046981" y="520179"/>
            <a:ext cx="10098037" cy="557582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228600" y="2133600"/>
            <a:ext cx="2514600" cy="29718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chemeClr val="tx2"/>
                </a:solidFill>
                <a:latin typeface="+mj-lt"/>
              </a:rPr>
              <a:t>This screenshot includes </a:t>
            </a:r>
            <a:r>
              <a:rPr lang="en-US" sz="1800" b="1" dirty="0">
                <a:solidFill>
                  <a:schemeClr val="tx2"/>
                </a:solidFill>
                <a:latin typeface="+mj-lt"/>
              </a:rPr>
              <a:t>the azureuser@NETW211-VM-DW window </a:t>
            </a:r>
            <a:r>
              <a:rPr lang="en-US" sz="1800" dirty="0">
                <a:solidFill>
                  <a:schemeClr val="tx2"/>
                </a:solidFill>
                <a:latin typeface="+mj-lt"/>
              </a:rPr>
              <a:t>showing the IPv4 address of the VM in the Azure cloud.</a:t>
            </a:r>
          </a:p>
          <a:p>
            <a:pPr marL="0" indent="0">
              <a:buNone/>
            </a:pPr>
            <a:endParaRPr lang="en-US" sz="1000" dirty="0">
              <a:solidFill>
                <a:schemeClr val="tx2"/>
              </a:solidFill>
              <a:latin typeface="+mj-lt"/>
            </a:endParaRP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3086100" y="136525"/>
            <a:ext cx="601980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Connecting to the VM via SSH</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2/16/2024</a:t>
            </a:fld>
            <a:endParaRPr lang="en-US"/>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16</a:t>
            </a:fld>
            <a:endParaRPr lang="en-US"/>
          </a:p>
        </p:txBody>
      </p:sp>
      <p:pic>
        <p:nvPicPr>
          <p:cNvPr id="9" name="Picture 8">
            <a:extLst>
              <a:ext uri="{FF2B5EF4-FFF2-40B4-BE49-F238E27FC236}">
                <a16:creationId xmlns:a16="http://schemas.microsoft.com/office/drawing/2014/main" id="{744E159A-BFAF-B2D0-C1A2-910BC0D7BA4E}"/>
              </a:ext>
            </a:extLst>
          </p:cNvPr>
          <p:cNvPicPr>
            <a:picLocks noChangeAspect="1"/>
          </p:cNvPicPr>
          <p:nvPr/>
        </p:nvPicPr>
        <p:blipFill>
          <a:blip r:embed="rId2"/>
          <a:stretch>
            <a:fillRect/>
          </a:stretch>
        </p:blipFill>
        <p:spPr>
          <a:xfrm>
            <a:off x="3295551" y="922235"/>
            <a:ext cx="8767122" cy="5799240"/>
          </a:xfrm>
          <a:prstGeom prst="rect">
            <a:avLst/>
          </a:prstGeom>
        </p:spPr>
      </p:pic>
    </p:spTree>
    <p:extLst>
      <p:ext uri="{BB962C8B-B14F-4D97-AF65-F5344CB8AC3E}">
        <p14:creationId xmlns:p14="http://schemas.microsoft.com/office/powerpoint/2010/main" val="2609154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2209800" y="6043892"/>
            <a:ext cx="7772400" cy="73553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chemeClr val="tx2"/>
                </a:solidFill>
                <a:latin typeface="+mj-lt"/>
              </a:rPr>
              <a:t>This screenshot shows </a:t>
            </a:r>
            <a:r>
              <a:rPr lang="en-US" sz="1800" b="1" dirty="0">
                <a:solidFill>
                  <a:schemeClr val="tx2"/>
                </a:solidFill>
                <a:latin typeface="+mj-lt"/>
              </a:rPr>
              <a:t>the Inbound port rules section </a:t>
            </a:r>
            <a:r>
              <a:rPr lang="en-US" sz="1800" dirty="0">
                <a:solidFill>
                  <a:schemeClr val="tx2"/>
                </a:solidFill>
                <a:latin typeface="+mj-lt"/>
              </a:rPr>
              <a:t>with the newly added </a:t>
            </a:r>
            <a:r>
              <a:rPr lang="en-US" sz="1800" i="1" dirty="0">
                <a:solidFill>
                  <a:schemeClr val="tx2"/>
                </a:solidFill>
                <a:latin typeface="+mj-lt"/>
              </a:rPr>
              <a:t>Allow_Ping </a:t>
            </a:r>
            <a:r>
              <a:rPr lang="en-US" sz="1800" dirty="0">
                <a:solidFill>
                  <a:schemeClr val="tx2"/>
                </a:solidFill>
                <a:latin typeface="+mj-lt"/>
              </a:rPr>
              <a:t>rule. </a:t>
            </a:r>
          </a:p>
          <a:p>
            <a:pPr marL="0" indent="0" algn="ctr">
              <a:buNone/>
            </a:pPr>
            <a:endParaRPr lang="en-US" sz="1000" dirty="0">
              <a:solidFill>
                <a:schemeClr val="tx2"/>
              </a:solidFill>
              <a:latin typeface="+mj-lt"/>
            </a:endParaRPr>
          </a:p>
          <a:p>
            <a:pPr marL="0" indent="0" algn="ctr">
              <a:buNone/>
            </a:pPr>
            <a:endParaRPr lang="en-US" sz="1800" dirty="0">
              <a:solidFill>
                <a:schemeClr val="tx2"/>
              </a:solidFill>
              <a:latin typeface="+mj-lt"/>
            </a:endParaRP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3390900" y="147841"/>
            <a:ext cx="5410200" cy="3809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Configuring an NSG 1 of 2</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2/16/2024</a:t>
            </a:fld>
            <a:endParaRPr lang="en-US"/>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17</a:t>
            </a:fld>
            <a:endParaRPr lang="en-US"/>
          </a:p>
        </p:txBody>
      </p:sp>
      <p:pic>
        <p:nvPicPr>
          <p:cNvPr id="9" name="Picture 8">
            <a:extLst>
              <a:ext uri="{FF2B5EF4-FFF2-40B4-BE49-F238E27FC236}">
                <a16:creationId xmlns:a16="http://schemas.microsoft.com/office/drawing/2014/main" id="{BF009BF6-734D-8C3F-044C-AA2390D035BA}"/>
              </a:ext>
            </a:extLst>
          </p:cNvPr>
          <p:cNvPicPr>
            <a:picLocks noChangeAspect="1"/>
          </p:cNvPicPr>
          <p:nvPr/>
        </p:nvPicPr>
        <p:blipFill>
          <a:blip r:embed="rId2"/>
          <a:stretch>
            <a:fillRect/>
          </a:stretch>
        </p:blipFill>
        <p:spPr>
          <a:xfrm>
            <a:off x="1395083" y="685800"/>
            <a:ext cx="9401834" cy="5201132"/>
          </a:xfrm>
          <a:prstGeom prst="rect">
            <a:avLst/>
          </a:prstGeom>
        </p:spPr>
      </p:pic>
    </p:spTree>
    <p:extLst>
      <p:ext uri="{BB962C8B-B14F-4D97-AF65-F5344CB8AC3E}">
        <p14:creationId xmlns:p14="http://schemas.microsoft.com/office/powerpoint/2010/main" val="538960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DB22EFF8-A76E-2141-AAAD-2D2E77F989CA}"/>
              </a:ext>
            </a:extLst>
          </p:cNvPr>
          <p:cNvPicPr>
            <a:picLocks noGrp="1" noChangeAspect="1"/>
          </p:cNvPicPr>
          <p:nvPr>
            <p:ph idx="1"/>
          </p:nvPr>
        </p:nvPicPr>
        <p:blipFill>
          <a:blip r:embed="rId2"/>
          <a:stretch>
            <a:fillRect/>
          </a:stretch>
        </p:blipFill>
        <p:spPr>
          <a:xfrm>
            <a:off x="1864801" y="1219200"/>
            <a:ext cx="8462398" cy="3886200"/>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2019300" y="5349875"/>
            <a:ext cx="8153400" cy="7620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chemeClr val="tx2"/>
                </a:solidFill>
                <a:latin typeface="+mj-lt"/>
              </a:rPr>
              <a:t>This screenshot shows </a:t>
            </a:r>
            <a:r>
              <a:rPr lang="en-US" sz="1800" b="1" dirty="0">
                <a:solidFill>
                  <a:schemeClr val="tx2"/>
                </a:solidFill>
                <a:latin typeface="+mj-lt"/>
              </a:rPr>
              <a:t>the successful ping result from</a:t>
            </a:r>
            <a:r>
              <a:rPr lang="en-US" sz="1800" dirty="0">
                <a:solidFill>
                  <a:schemeClr val="tx2"/>
                </a:solidFill>
                <a:latin typeface="+mj-lt"/>
              </a:rPr>
              <a:t> my local host machine </a:t>
            </a:r>
            <a:r>
              <a:rPr lang="en-US" sz="1800" b="1" dirty="0">
                <a:solidFill>
                  <a:schemeClr val="tx2"/>
                </a:solidFill>
                <a:latin typeface="+mj-lt"/>
              </a:rPr>
              <a:t>to</a:t>
            </a:r>
            <a:r>
              <a:rPr lang="en-US" sz="1800" dirty="0">
                <a:solidFill>
                  <a:schemeClr val="tx2"/>
                </a:solidFill>
                <a:latin typeface="+mj-lt"/>
              </a:rPr>
              <a:t> the VM in the Azure cloud.</a:t>
            </a:r>
          </a:p>
          <a:p>
            <a:pPr marL="0" indent="0" algn="ctr">
              <a:buNone/>
            </a:pPr>
            <a:endParaRPr lang="en-US" sz="1000" dirty="0">
              <a:solidFill>
                <a:schemeClr val="tx2"/>
              </a:solidFill>
              <a:latin typeface="+mj-lt"/>
            </a:endParaRPr>
          </a:p>
          <a:p>
            <a:pPr marL="0" indent="0" algn="ctr">
              <a:buNone/>
            </a:pPr>
            <a:endParaRPr lang="en-US" sz="1800" dirty="0">
              <a:solidFill>
                <a:schemeClr val="tx2"/>
              </a:solidFill>
              <a:latin typeface="+mj-lt"/>
            </a:endParaRP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3657600" y="152400"/>
            <a:ext cx="4876800" cy="9143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Configuring an NSG 2 of 2</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2/16/2024</a:t>
            </a:fld>
            <a:endParaRPr lang="en-US"/>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18</a:t>
            </a:fld>
            <a:endParaRPr lang="en-US"/>
          </a:p>
        </p:txBody>
      </p:sp>
    </p:spTree>
    <p:extLst>
      <p:ext uri="{BB962C8B-B14F-4D97-AF65-F5344CB8AC3E}">
        <p14:creationId xmlns:p14="http://schemas.microsoft.com/office/powerpoint/2010/main" val="315680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74346"/>
            <a:ext cx="10820400" cy="1052422"/>
          </a:xfrm>
        </p:spPr>
        <p:txBody>
          <a:bodyPr anchor="t">
            <a:normAutofit lnSpcReduction="10000"/>
          </a:bodyPr>
          <a:lstStyle/>
          <a:p>
            <a:pPr algn="ctr">
              <a:buNone/>
            </a:pPr>
            <a:endParaRPr lang="en-US" dirty="0">
              <a:latin typeface="+mj-lt"/>
            </a:endParaRPr>
          </a:p>
          <a:p>
            <a:pPr algn="ctr">
              <a:buNone/>
            </a:pPr>
            <a:r>
              <a:rPr lang="en-US" sz="3200" dirty="0">
                <a:latin typeface="+mj-lt"/>
              </a:rPr>
              <a:t>Cloud Storage</a:t>
            </a:r>
          </a:p>
          <a:p>
            <a:pPr>
              <a:buNone/>
            </a:pPr>
            <a:endParaRPr lang="en-US" sz="1800" dirty="0"/>
          </a:p>
          <a:p>
            <a:pPr>
              <a:buNone/>
            </a:pPr>
            <a:endParaRPr lang="en-US" dirty="0"/>
          </a:p>
        </p:txBody>
      </p:sp>
      <p:sp>
        <p:nvSpPr>
          <p:cNvPr id="5" name="TextBox 4">
            <a:extLst>
              <a:ext uri="{FF2B5EF4-FFF2-40B4-BE49-F238E27FC236}">
                <a16:creationId xmlns:a16="http://schemas.microsoft.com/office/drawing/2014/main" id="{2371B47C-CFC4-CB19-DF33-F61E41A4C3AA}"/>
              </a:ext>
            </a:extLst>
          </p:cNvPr>
          <p:cNvSpPr txBox="1"/>
          <p:nvPr/>
        </p:nvSpPr>
        <p:spPr>
          <a:xfrm>
            <a:off x="1181100" y="1582340"/>
            <a:ext cx="9829800" cy="4801314"/>
          </a:xfrm>
          <a:prstGeom prst="rect">
            <a:avLst/>
          </a:prstGeom>
          <a:noFill/>
        </p:spPr>
        <p:txBody>
          <a:bodyPr wrap="square" rtlCol="0">
            <a:spAutoFit/>
          </a:bodyPr>
          <a:lstStyle/>
          <a:p>
            <a:r>
              <a:rPr lang="en-US" dirty="0">
                <a:latin typeface="+mj-lt"/>
              </a:rPr>
              <a:t>Data, images, files, audio, videos are a few forms of what needs to be stored in the cloud.  Working with Azure’s Blob storage for object storage helps protect data for applications, websites, backups, IoT devices and big data analytics.  I start by creating a storage account and a netw211container2137 container followed by the following upload:</a:t>
            </a:r>
          </a:p>
          <a:p>
            <a:pPr marL="285750" indent="-285750">
              <a:buFont typeface="Arial" panose="020B0604020202020204" pitchFamily="34" charset="0"/>
              <a:buChar char="•"/>
            </a:pPr>
            <a:r>
              <a:rPr lang="en-US" dirty="0">
                <a:latin typeface="+mj-lt"/>
              </a:rPr>
              <a:t>.</a:t>
            </a:r>
            <a:r>
              <a:rPr lang="en-US" dirty="0" err="1">
                <a:latin typeface="+mj-lt"/>
              </a:rPr>
              <a:t>png</a:t>
            </a:r>
            <a:r>
              <a:rPr lang="en-US" dirty="0">
                <a:latin typeface="+mj-lt"/>
              </a:rPr>
              <a:t> image file</a:t>
            </a:r>
          </a:p>
          <a:p>
            <a:pPr marL="285750" indent="-285750">
              <a:buFont typeface="Arial" panose="020B0604020202020204" pitchFamily="34" charset="0"/>
              <a:buChar char="•"/>
            </a:pPr>
            <a:r>
              <a:rPr lang="en-US" dirty="0">
                <a:latin typeface="+mj-lt"/>
              </a:rPr>
              <a:t>NETW211FILE.txt document  </a:t>
            </a:r>
          </a:p>
          <a:p>
            <a:r>
              <a:rPr lang="en-US" dirty="0">
                <a:latin typeface="+mj-lt"/>
              </a:rPr>
              <a:t>The properties for the container need public access to view because the snapshot has anonymous read access for Blobs only when viewing the .</a:t>
            </a:r>
            <a:r>
              <a:rPr lang="en-US" dirty="0" err="1">
                <a:latin typeface="+mj-lt"/>
              </a:rPr>
              <a:t>png</a:t>
            </a:r>
            <a:r>
              <a:rPr lang="en-US" dirty="0">
                <a:latin typeface="+mj-lt"/>
              </a:rPr>
              <a:t> image file in a browser window. After enabling access and confirming the accessibility level, we can create blob snapshots to allow a read-only copy that can now be viewed on a public browser. This .</a:t>
            </a:r>
            <a:r>
              <a:rPr lang="en-US" dirty="0" err="1">
                <a:latin typeface="+mj-lt"/>
              </a:rPr>
              <a:t>png</a:t>
            </a:r>
            <a:r>
              <a:rPr lang="en-US" dirty="0">
                <a:latin typeface="+mj-lt"/>
              </a:rPr>
              <a:t> file can also be promoted (reverted) back to, if we do not like the edited new version.  We do this with the NETW211FILE.txt file by editing the original version that has a snapshot created to a new modified version. After viewing the modified version, we promote the snapshot and bring back the original. The last part of this Azure Blob section includes Enabling Blob Versioning.  Versioning allows the user to edit and maintain versions of an object.  In our case first revision, second revision and the original file.  This applies to working with data within the Cloud and how we can save and create or go back to another version of the file.  We keep the first revised version that is pictured coming up.</a:t>
            </a:r>
          </a:p>
        </p:txBody>
      </p:sp>
    </p:spTree>
    <p:extLst>
      <p:ext uri="{BB962C8B-B14F-4D97-AF65-F5344CB8AC3E}">
        <p14:creationId xmlns:p14="http://schemas.microsoft.com/office/powerpoint/2010/main" val="132819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859FA-89FB-19E8-6531-8EC5A17931E7}"/>
              </a:ext>
            </a:extLst>
          </p:cNvPr>
          <p:cNvSpPr txBox="1">
            <a:spLocks/>
          </p:cNvSpPr>
          <p:nvPr/>
        </p:nvSpPr>
        <p:spPr>
          <a:xfrm>
            <a:off x="2038350" y="1138685"/>
            <a:ext cx="8115300" cy="11041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cap="all" spc="300" baseline="0">
                <a:solidFill>
                  <a:schemeClr val="tx2"/>
                </a:solidFill>
                <a:latin typeface="+mj-lt"/>
                <a:ea typeface="+mj-ea"/>
                <a:cs typeface="+mj-cs"/>
              </a:defRPr>
            </a:lvl1pPr>
          </a:lstStyle>
          <a:p>
            <a:pPr algn="ctr"/>
            <a:r>
              <a:rPr lang="en-US" dirty="0"/>
              <a:t>Introduction </a:t>
            </a:r>
          </a:p>
        </p:txBody>
      </p:sp>
      <p:sp>
        <p:nvSpPr>
          <p:cNvPr id="10" name="TextBox 9">
            <a:extLst>
              <a:ext uri="{FF2B5EF4-FFF2-40B4-BE49-F238E27FC236}">
                <a16:creationId xmlns:a16="http://schemas.microsoft.com/office/drawing/2014/main" id="{CEF54278-A9C1-420C-AF66-0BEFB6B7375D}"/>
              </a:ext>
            </a:extLst>
          </p:cNvPr>
          <p:cNvSpPr txBox="1"/>
          <p:nvPr/>
        </p:nvSpPr>
        <p:spPr>
          <a:xfrm>
            <a:off x="1151906" y="1959429"/>
            <a:ext cx="10260281" cy="3693319"/>
          </a:xfrm>
          <a:prstGeom prst="rect">
            <a:avLst/>
          </a:prstGeom>
          <a:noFill/>
        </p:spPr>
        <p:txBody>
          <a:bodyPr wrap="square" rtlCol="0">
            <a:spAutoFit/>
          </a:bodyPr>
          <a:lstStyle/>
          <a:p>
            <a:pPr>
              <a:buNone/>
            </a:pPr>
            <a:r>
              <a:rPr lang="en-US" sz="1800" dirty="0">
                <a:solidFill>
                  <a:schemeClr val="tx2"/>
                </a:solidFill>
                <a:latin typeface="+mj-lt"/>
              </a:rPr>
              <a:t>Cloud computing is an ever-growing industry and the reliance on cloud computing is set to increase. The fact of matter is technical architecture and physical resources that took months to put together are available in a matter of seconds by Cloud Computing. The FTC issued a statement stating, “Cloud computing is a central part of the economy, with companies projected to spend $576 billion on cloud computing in 2023.”</a:t>
            </a:r>
          </a:p>
          <a:p>
            <a:pPr>
              <a:buNone/>
            </a:pPr>
            <a:r>
              <a:rPr lang="en-US" sz="1800" dirty="0">
                <a:solidFill>
                  <a:schemeClr val="tx2"/>
                </a:solidFill>
                <a:latin typeface="+mj-lt"/>
              </a:rPr>
              <a:t>This project dives into Azure’s platform utilizing several cloud services.  I will be showcasing the following application of cloud computing, including: </a:t>
            </a:r>
          </a:p>
          <a:p>
            <a:pPr marL="285750" indent="-285750">
              <a:buFont typeface="Arial" panose="020B0604020202020204" pitchFamily="34" charset="0"/>
              <a:buChar char="•"/>
            </a:pPr>
            <a:r>
              <a:rPr lang="en-US" dirty="0">
                <a:solidFill>
                  <a:schemeClr val="tx2"/>
                </a:solidFill>
                <a:latin typeface="+mj-lt"/>
              </a:rPr>
              <a:t>Virtual Machine Instances</a:t>
            </a:r>
          </a:p>
          <a:p>
            <a:pPr marL="285750" indent="-285750">
              <a:buFont typeface="Arial" panose="020B0604020202020204" pitchFamily="34" charset="0"/>
              <a:buChar char="•"/>
            </a:pPr>
            <a:r>
              <a:rPr lang="en-US" dirty="0">
                <a:solidFill>
                  <a:schemeClr val="tx2"/>
                </a:solidFill>
                <a:latin typeface="+mj-lt"/>
              </a:rPr>
              <a:t>Azure </a:t>
            </a:r>
            <a:r>
              <a:rPr lang="en-US" dirty="0" err="1">
                <a:solidFill>
                  <a:schemeClr val="tx2"/>
                </a:solidFill>
                <a:latin typeface="+mj-lt"/>
              </a:rPr>
              <a:t>VNets</a:t>
            </a:r>
            <a:r>
              <a:rPr lang="en-US" dirty="0">
                <a:solidFill>
                  <a:schemeClr val="tx2"/>
                </a:solidFill>
                <a:latin typeface="+mj-lt"/>
              </a:rPr>
              <a:t> and Subnets</a:t>
            </a:r>
          </a:p>
          <a:p>
            <a:pPr marL="285750" indent="-285750">
              <a:buFont typeface="Arial" panose="020B0604020202020204" pitchFamily="34" charset="0"/>
              <a:buChar char="•"/>
            </a:pPr>
            <a:r>
              <a:rPr lang="en-US" dirty="0">
                <a:solidFill>
                  <a:schemeClr val="tx2"/>
                </a:solidFill>
                <a:latin typeface="+mj-lt"/>
              </a:rPr>
              <a:t>Azure VM Security</a:t>
            </a:r>
          </a:p>
          <a:p>
            <a:pPr marL="285750" indent="-285750">
              <a:buFont typeface="Arial" panose="020B0604020202020204" pitchFamily="34" charset="0"/>
              <a:buChar char="•"/>
            </a:pPr>
            <a:r>
              <a:rPr lang="en-US" dirty="0">
                <a:solidFill>
                  <a:schemeClr val="tx2"/>
                </a:solidFill>
                <a:latin typeface="+mj-lt"/>
              </a:rPr>
              <a:t>Cloud Storage</a:t>
            </a:r>
          </a:p>
          <a:p>
            <a:pPr marL="285750" indent="-285750">
              <a:buFont typeface="Arial" panose="020B0604020202020204" pitchFamily="34" charset="0"/>
              <a:buChar char="•"/>
            </a:pPr>
            <a:r>
              <a:rPr lang="en-US" dirty="0">
                <a:solidFill>
                  <a:schemeClr val="tx2"/>
                </a:solidFill>
                <a:latin typeface="+mj-lt"/>
              </a:rPr>
              <a:t>Cloud Monitoring</a:t>
            </a:r>
          </a:p>
          <a:p>
            <a:r>
              <a:rPr lang="en-US" dirty="0">
                <a:solidFill>
                  <a:schemeClr val="tx2"/>
                </a:solidFill>
                <a:latin typeface="+mj-lt"/>
              </a:rPr>
              <a:t>Each section will brief what is to come and the steps taken, alongside images after to present each application or service utilized.</a:t>
            </a:r>
          </a:p>
        </p:txBody>
      </p:sp>
    </p:spTree>
    <p:extLst>
      <p:ext uri="{BB962C8B-B14F-4D97-AF65-F5344CB8AC3E}">
        <p14:creationId xmlns:p14="http://schemas.microsoft.com/office/powerpoint/2010/main" val="1946067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E124E48B-E53A-EEA4-ECB6-D07FDA97611B}"/>
              </a:ext>
            </a:extLst>
          </p:cNvPr>
          <p:cNvPicPr>
            <a:picLocks noGrp="1" noChangeAspect="1"/>
          </p:cNvPicPr>
          <p:nvPr>
            <p:ph idx="1"/>
          </p:nvPr>
        </p:nvPicPr>
        <p:blipFill>
          <a:blip r:embed="rId2"/>
          <a:stretch>
            <a:fillRect/>
          </a:stretch>
        </p:blipFill>
        <p:spPr>
          <a:xfrm>
            <a:off x="1069933" y="482321"/>
            <a:ext cx="10052134" cy="5654324"/>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1619250" y="6096001"/>
            <a:ext cx="8953500" cy="76199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chemeClr val="tx2"/>
                </a:solidFill>
                <a:latin typeface="+mj-lt"/>
              </a:rPr>
              <a:t>This screenshot shows </a:t>
            </a:r>
            <a:r>
              <a:rPr lang="en-US" sz="1800" b="1" dirty="0">
                <a:solidFill>
                  <a:schemeClr val="tx2"/>
                </a:solidFill>
                <a:latin typeface="+mj-lt"/>
              </a:rPr>
              <a:t>the browser window with the image </a:t>
            </a:r>
            <a:r>
              <a:rPr lang="en-US" sz="1800" dirty="0">
                <a:solidFill>
                  <a:schemeClr val="tx2"/>
                </a:solidFill>
                <a:latin typeface="+mj-lt"/>
              </a:rPr>
              <a:t>uploaded from my local host machine and </a:t>
            </a:r>
            <a:r>
              <a:rPr lang="en-US" sz="1800" b="1" dirty="0">
                <a:solidFill>
                  <a:schemeClr val="tx2"/>
                </a:solidFill>
                <a:latin typeface="+mj-lt"/>
              </a:rPr>
              <a:t>the URL </a:t>
            </a:r>
            <a:r>
              <a:rPr lang="en-US" sz="1800" dirty="0">
                <a:solidFill>
                  <a:schemeClr val="tx2"/>
                </a:solidFill>
                <a:latin typeface="+mj-lt"/>
              </a:rPr>
              <a:t>on top of the window.</a:t>
            </a:r>
          </a:p>
          <a:p>
            <a:pPr marL="0" indent="0" algn="ctr">
              <a:buNone/>
            </a:pPr>
            <a:endParaRPr lang="en-US" sz="1000" dirty="0">
              <a:solidFill>
                <a:schemeClr val="tx2"/>
              </a:solidFill>
              <a:latin typeface="+mj-lt"/>
            </a:endParaRP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2781300" y="33251"/>
            <a:ext cx="6629400" cy="4222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Uploading and Accessing a File</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2/16/2024</a:t>
            </a:fld>
            <a:endParaRPr lang="en-US"/>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7B30A20-21E5-C203-9408-23DFA45A9CC9}"/>
              </a:ext>
            </a:extLst>
          </p:cNvPr>
          <p:cNvSpPr>
            <a:spLocks noGrp="1"/>
          </p:cNvSpPr>
          <p:nvPr>
            <p:ph type="dt" sz="half" idx="10"/>
          </p:nvPr>
        </p:nvSpPr>
        <p:spPr/>
        <p:txBody>
          <a:bodyPr/>
          <a:lstStyle/>
          <a:p>
            <a:fld id="{FF497DB0-F323-4535-9F3B-4947BB48F7B0}" type="datetime1">
              <a:rPr lang="en-US" smtClean="0"/>
              <a:t>2/16/2024</a:t>
            </a:fld>
            <a:endParaRPr lang="en-US"/>
          </a:p>
        </p:txBody>
      </p:sp>
      <p:sp>
        <p:nvSpPr>
          <p:cNvPr id="6" name="Slide Number Placeholder 5">
            <a:extLst>
              <a:ext uri="{FF2B5EF4-FFF2-40B4-BE49-F238E27FC236}">
                <a16:creationId xmlns:a16="http://schemas.microsoft.com/office/drawing/2014/main" id="{F8F86730-7F98-A4E8-B4D5-96EDD3ED9A2D}"/>
              </a:ext>
            </a:extLst>
          </p:cNvPr>
          <p:cNvSpPr>
            <a:spLocks noGrp="1"/>
          </p:cNvSpPr>
          <p:nvPr>
            <p:ph type="sldNum" sz="quarter" idx="12"/>
          </p:nvPr>
        </p:nvSpPr>
        <p:spPr/>
        <p:txBody>
          <a:bodyPr/>
          <a:lstStyle/>
          <a:p>
            <a:fld id="{89447F04-5B4A-4B3A-B7B2-0498BAC8F13C}" type="slidenum">
              <a:rPr lang="en-US" smtClean="0"/>
              <a:pPr/>
              <a:t>21</a:t>
            </a:fld>
            <a:endParaRPr lang="en-US"/>
          </a:p>
        </p:txBody>
      </p:sp>
      <p:sp>
        <p:nvSpPr>
          <p:cNvPr id="8" name="TextBox 7">
            <a:extLst>
              <a:ext uri="{FF2B5EF4-FFF2-40B4-BE49-F238E27FC236}">
                <a16:creationId xmlns:a16="http://schemas.microsoft.com/office/drawing/2014/main" id="{D3403219-7BFC-C29C-EB6D-85273CCFD494}"/>
              </a:ext>
            </a:extLst>
          </p:cNvPr>
          <p:cNvSpPr txBox="1"/>
          <p:nvPr/>
        </p:nvSpPr>
        <p:spPr>
          <a:xfrm>
            <a:off x="3048838" y="6069250"/>
            <a:ext cx="6094324" cy="646331"/>
          </a:xfrm>
          <a:prstGeom prst="rect">
            <a:avLst/>
          </a:prstGeom>
          <a:noFill/>
        </p:spPr>
        <p:txBody>
          <a:bodyPr wrap="square">
            <a:spAutoFit/>
          </a:bodyPr>
          <a:lstStyle/>
          <a:p>
            <a:pPr marL="0" indent="0" algn="ctr">
              <a:buNone/>
            </a:pPr>
            <a:r>
              <a:rPr lang="en-US" sz="1800" dirty="0">
                <a:solidFill>
                  <a:schemeClr val="tx2"/>
                </a:solidFill>
                <a:latin typeface="+mj-lt"/>
              </a:rPr>
              <a:t>This screenshot shows the </a:t>
            </a:r>
            <a:r>
              <a:rPr lang="en-US" sz="1800" b="1" dirty="0">
                <a:solidFill>
                  <a:schemeClr val="tx2"/>
                </a:solidFill>
                <a:latin typeface="+mj-lt"/>
              </a:rPr>
              <a:t>Last modified</a:t>
            </a:r>
            <a:r>
              <a:rPr lang="en-US" sz="1800" dirty="0">
                <a:solidFill>
                  <a:schemeClr val="tx2"/>
                </a:solidFill>
                <a:latin typeface="+mj-lt"/>
              </a:rPr>
              <a:t> property of the uploaded image.</a:t>
            </a:r>
          </a:p>
        </p:txBody>
      </p:sp>
      <p:sp>
        <p:nvSpPr>
          <p:cNvPr id="10" name="TextBox 9">
            <a:extLst>
              <a:ext uri="{FF2B5EF4-FFF2-40B4-BE49-F238E27FC236}">
                <a16:creationId xmlns:a16="http://schemas.microsoft.com/office/drawing/2014/main" id="{DB9B080C-B584-3BA7-4089-0E45D80E421F}"/>
              </a:ext>
            </a:extLst>
          </p:cNvPr>
          <p:cNvSpPr txBox="1"/>
          <p:nvPr/>
        </p:nvSpPr>
        <p:spPr>
          <a:xfrm>
            <a:off x="3025392" y="142419"/>
            <a:ext cx="6094324" cy="523220"/>
          </a:xfrm>
          <a:prstGeom prst="rect">
            <a:avLst/>
          </a:prstGeom>
          <a:noFill/>
        </p:spPr>
        <p:txBody>
          <a:bodyPr wrap="square">
            <a:spAutoFit/>
          </a:bodyPr>
          <a:lstStyle/>
          <a:p>
            <a:pPr algn="ctr"/>
            <a:r>
              <a:rPr lang="en-US" sz="2800" dirty="0">
                <a:solidFill>
                  <a:schemeClr val="tx2"/>
                </a:solidFill>
                <a:latin typeface="+mj-lt"/>
              </a:rPr>
              <a:t>Uploading and Accessing a File</a:t>
            </a:r>
          </a:p>
        </p:txBody>
      </p:sp>
      <p:pic>
        <p:nvPicPr>
          <p:cNvPr id="12" name="Picture 11">
            <a:extLst>
              <a:ext uri="{FF2B5EF4-FFF2-40B4-BE49-F238E27FC236}">
                <a16:creationId xmlns:a16="http://schemas.microsoft.com/office/drawing/2014/main" id="{2ABAF5B2-C957-11F8-4922-DE33C8A4ADBC}"/>
              </a:ext>
            </a:extLst>
          </p:cNvPr>
          <p:cNvPicPr>
            <a:picLocks noChangeAspect="1"/>
          </p:cNvPicPr>
          <p:nvPr/>
        </p:nvPicPr>
        <p:blipFill>
          <a:blip r:embed="rId2"/>
          <a:stretch>
            <a:fillRect/>
          </a:stretch>
        </p:blipFill>
        <p:spPr>
          <a:xfrm>
            <a:off x="3200400" y="665639"/>
            <a:ext cx="5757129" cy="5325345"/>
          </a:xfrm>
          <a:prstGeom prst="rect">
            <a:avLst/>
          </a:prstGeom>
        </p:spPr>
      </p:pic>
    </p:spTree>
    <p:extLst>
      <p:ext uri="{BB962C8B-B14F-4D97-AF65-F5344CB8AC3E}">
        <p14:creationId xmlns:p14="http://schemas.microsoft.com/office/powerpoint/2010/main" val="1553555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85800"/>
            <a:ext cx="10820400" cy="730249"/>
          </a:xfrm>
        </p:spPr>
        <p:txBody>
          <a:bodyPr>
            <a:normAutofit/>
          </a:bodyPr>
          <a:lstStyle/>
          <a:p>
            <a:pPr>
              <a:buNone/>
            </a:pPr>
            <a:r>
              <a:rPr lang="en-US" dirty="0">
                <a:latin typeface="+mj-lt"/>
              </a:rPr>
              <a:t>Creating Blob Snapshots 1 of 2</a:t>
            </a:r>
          </a:p>
          <a:p>
            <a:pPr>
              <a:buNone/>
            </a:pPr>
            <a:endParaRPr lang="en-US" dirty="0"/>
          </a:p>
        </p:txBody>
      </p:sp>
      <p:sp>
        <p:nvSpPr>
          <p:cNvPr id="4" name="Slide Number Placeholder 3">
            <a:extLst>
              <a:ext uri="{FF2B5EF4-FFF2-40B4-BE49-F238E27FC236}">
                <a16:creationId xmlns:a16="http://schemas.microsoft.com/office/drawing/2014/main" id="{72DC67F2-731F-732D-B774-A2DCBEC0C9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447F04-5B4A-4B3A-B7B2-0498BAC8F13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Date Placeholder 5">
            <a:extLst>
              <a:ext uri="{FF2B5EF4-FFF2-40B4-BE49-F238E27FC236}">
                <a16:creationId xmlns:a16="http://schemas.microsoft.com/office/drawing/2014/main" id="{752DBF99-4635-D8FC-CDF4-C74A421690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6B7456-318A-432D-8A19-BE20415C6DA2}"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ext Placeholder 6">
            <a:extLst>
              <a:ext uri="{FF2B5EF4-FFF2-40B4-BE49-F238E27FC236}">
                <a16:creationId xmlns:a16="http://schemas.microsoft.com/office/drawing/2014/main" id="{3966D1C1-70A2-ACE2-44EC-7A4408E2293A}"/>
              </a:ext>
            </a:extLst>
          </p:cNvPr>
          <p:cNvSpPr txBox="1">
            <a:spLocks/>
          </p:cNvSpPr>
          <p:nvPr/>
        </p:nvSpPr>
        <p:spPr>
          <a:xfrm>
            <a:off x="571500" y="1416049"/>
            <a:ext cx="11049000" cy="428307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r>
              <a:rPr lang="en-US" sz="1800" dirty="0">
                <a:latin typeface="+mj-lt"/>
              </a:rPr>
              <a:t>Additional info about access tiers and how storage works with Azure storage services. Access tiers setting allows the user to set up what tier the data should be stored on. </a:t>
            </a:r>
          </a:p>
          <a:p>
            <a:endParaRPr lang="en-US" sz="1800" dirty="0">
              <a:latin typeface="+mj-lt"/>
            </a:endParaRPr>
          </a:p>
          <a:p>
            <a:r>
              <a:rPr lang="en-US" sz="1800" dirty="0">
                <a:latin typeface="+mj-lt"/>
              </a:rPr>
              <a:t>Azure Blob storage Access tiers include:</a:t>
            </a:r>
          </a:p>
          <a:p>
            <a:pPr marL="285750" indent="-285750">
              <a:buFont typeface="Arial" panose="020B0604020202020204" pitchFamily="34" charset="0"/>
              <a:buChar char="•"/>
            </a:pPr>
            <a:r>
              <a:rPr lang="en-US" sz="1800" dirty="0">
                <a:latin typeface="+mj-lt"/>
              </a:rPr>
              <a:t>Hot Tier – This data is accessed or modified frequently; this has the highest cost. (Where I am storing data in).</a:t>
            </a:r>
          </a:p>
          <a:p>
            <a:pPr marL="285750" indent="-285750">
              <a:buFont typeface="Arial" panose="020B0604020202020204" pitchFamily="34" charset="0"/>
              <a:buChar char="•"/>
            </a:pPr>
            <a:r>
              <a:rPr lang="en-US" sz="1800" dirty="0">
                <a:latin typeface="+mj-lt"/>
              </a:rPr>
              <a:t>Cool Tier – This data is infrequently accessed or modified; data stored here should be stored minimum 30 days.</a:t>
            </a:r>
          </a:p>
          <a:p>
            <a:pPr marL="285750" indent="-285750">
              <a:buFont typeface="Arial" panose="020B0604020202020204" pitchFamily="34" charset="0"/>
              <a:buChar char="•"/>
            </a:pPr>
            <a:r>
              <a:rPr lang="en-US" sz="1800" dirty="0">
                <a:latin typeface="+mj-lt"/>
              </a:rPr>
              <a:t>Cold Tier – Data stored here is rarely accessed or modified; minimum storage of 90 days.</a:t>
            </a:r>
          </a:p>
          <a:p>
            <a:pPr marL="285750" indent="-285750">
              <a:buFont typeface="Arial" panose="020B0604020202020204" pitchFamily="34" charset="0"/>
              <a:buChar char="•"/>
            </a:pPr>
            <a:r>
              <a:rPr lang="en-US" sz="1800" dirty="0">
                <a:latin typeface="+mj-lt"/>
              </a:rPr>
              <a:t>Archive Tier – Also rarely accessed, minimum of 180 days before archiving.</a:t>
            </a:r>
          </a:p>
          <a:p>
            <a:endParaRPr lang="en-US" sz="1800" dirty="0">
              <a:latin typeface="+mj-lt"/>
            </a:endParaRPr>
          </a:p>
        </p:txBody>
      </p:sp>
    </p:spTree>
    <p:extLst>
      <p:ext uri="{BB962C8B-B14F-4D97-AF65-F5344CB8AC3E}">
        <p14:creationId xmlns:p14="http://schemas.microsoft.com/office/powerpoint/2010/main" val="3188083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4A9853D8-237A-474F-EF4F-587122754C39}"/>
              </a:ext>
            </a:extLst>
          </p:cNvPr>
          <p:cNvPicPr>
            <a:picLocks noGrp="1" noChangeAspect="1"/>
          </p:cNvPicPr>
          <p:nvPr>
            <p:ph idx="1"/>
          </p:nvPr>
        </p:nvPicPr>
        <p:blipFill>
          <a:blip r:embed="rId2"/>
          <a:stretch>
            <a:fillRect/>
          </a:stretch>
        </p:blipFill>
        <p:spPr>
          <a:xfrm>
            <a:off x="3502073" y="1828800"/>
            <a:ext cx="8107960" cy="2583259"/>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57200" y="2392681"/>
            <a:ext cx="2514600" cy="21793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solidFill>
                  <a:schemeClr val="tx2"/>
                </a:solidFill>
                <a:latin typeface="+mj-lt"/>
              </a:rPr>
              <a:t>This screenshot shows </a:t>
            </a:r>
            <a:r>
              <a:rPr lang="en-US" sz="1800" b="1" dirty="0">
                <a:solidFill>
                  <a:schemeClr val="tx2"/>
                </a:solidFill>
                <a:latin typeface="+mj-lt"/>
              </a:rPr>
              <a:t>the browser window</a:t>
            </a:r>
            <a:r>
              <a:rPr lang="en-US" sz="1800" dirty="0">
                <a:solidFill>
                  <a:schemeClr val="tx2"/>
                </a:solidFill>
                <a:latin typeface="+mj-lt"/>
              </a:rPr>
              <a:t> with the “This is the original version. –DW” message and </a:t>
            </a:r>
            <a:r>
              <a:rPr lang="en-US" sz="1800" b="1" dirty="0">
                <a:solidFill>
                  <a:schemeClr val="tx2"/>
                </a:solidFill>
                <a:latin typeface="+mj-lt"/>
              </a:rPr>
              <a:t>the URL </a:t>
            </a:r>
            <a:r>
              <a:rPr lang="en-US" sz="1800" dirty="0">
                <a:solidFill>
                  <a:schemeClr val="tx2"/>
                </a:solidFill>
                <a:latin typeface="+mj-lt"/>
              </a:rPr>
              <a:t>on top of the window.</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914401"/>
            <a:ext cx="2286000" cy="121792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Creating Blob Snapshots </a:t>
            </a:r>
          </a:p>
          <a:p>
            <a:r>
              <a:rPr lang="en-US" sz="2800" dirty="0"/>
              <a:t>2 of 2</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2/16/2024</a:t>
            </a:fld>
            <a:endParaRPr lang="en-US"/>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23</a:t>
            </a:fld>
            <a:endParaRPr lang="en-US"/>
          </a:p>
        </p:txBody>
      </p:sp>
    </p:spTree>
    <p:extLst>
      <p:ext uri="{BB962C8B-B14F-4D97-AF65-F5344CB8AC3E}">
        <p14:creationId xmlns:p14="http://schemas.microsoft.com/office/powerpoint/2010/main" val="274023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42BEC0C-2D90-026D-0544-5E45E931AA41}"/>
              </a:ext>
            </a:extLst>
          </p:cNvPr>
          <p:cNvPicPr>
            <a:picLocks noGrp="1" noChangeAspect="1"/>
          </p:cNvPicPr>
          <p:nvPr>
            <p:ph idx="1"/>
          </p:nvPr>
        </p:nvPicPr>
        <p:blipFill>
          <a:blip r:embed="rId2"/>
          <a:stretch>
            <a:fillRect/>
          </a:stretch>
        </p:blipFill>
        <p:spPr>
          <a:xfrm>
            <a:off x="3276600" y="1981200"/>
            <a:ext cx="8741611" cy="2385128"/>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57200" y="1981200"/>
            <a:ext cx="2438400" cy="21793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solidFill>
                  <a:schemeClr val="tx2"/>
                </a:solidFill>
                <a:latin typeface="+mj-lt"/>
              </a:rPr>
              <a:t>This screenshot shows </a:t>
            </a:r>
            <a:r>
              <a:rPr lang="en-US" sz="1800" b="1" dirty="0">
                <a:solidFill>
                  <a:schemeClr val="tx2"/>
                </a:solidFill>
                <a:latin typeface="+mj-lt"/>
              </a:rPr>
              <a:t>the browser window </a:t>
            </a:r>
            <a:r>
              <a:rPr lang="en-US" sz="1800" dirty="0">
                <a:solidFill>
                  <a:schemeClr val="tx2"/>
                </a:solidFill>
                <a:latin typeface="+mj-lt"/>
              </a:rPr>
              <a:t>with; “This is the first revised version. –DW” message and </a:t>
            </a:r>
            <a:r>
              <a:rPr lang="en-US" sz="1800" b="1" dirty="0">
                <a:solidFill>
                  <a:schemeClr val="tx2"/>
                </a:solidFill>
                <a:latin typeface="+mj-lt"/>
              </a:rPr>
              <a:t>the URL </a:t>
            </a:r>
            <a:r>
              <a:rPr lang="en-US" sz="1800" dirty="0">
                <a:solidFill>
                  <a:schemeClr val="tx2"/>
                </a:solidFill>
                <a:latin typeface="+mj-lt"/>
              </a:rPr>
              <a:t>on top of the window. </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200" y="762000"/>
            <a:ext cx="2286000" cy="10667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Enabling Blob Versioning</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2/16/2024</a:t>
            </a:fld>
            <a:endParaRPr lang="en-US"/>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24</a:t>
            </a:fld>
            <a:endParaRPr lang="en-US"/>
          </a:p>
        </p:txBody>
      </p:sp>
    </p:spTree>
    <p:extLst>
      <p:ext uri="{BB962C8B-B14F-4D97-AF65-F5344CB8AC3E}">
        <p14:creationId xmlns:p14="http://schemas.microsoft.com/office/powerpoint/2010/main" val="2098077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685" y="1240688"/>
            <a:ext cx="9904629" cy="872533"/>
          </a:xfrm>
        </p:spPr>
        <p:txBody>
          <a:bodyPr anchor="ctr">
            <a:noAutofit/>
          </a:bodyPr>
          <a:lstStyle/>
          <a:p>
            <a:pPr algn="ctr">
              <a:buNone/>
            </a:pPr>
            <a:r>
              <a:rPr lang="en-US" sz="3200" dirty="0">
                <a:latin typeface="+mj-lt"/>
              </a:rPr>
              <a:t>Cloud Monitoring</a:t>
            </a:r>
          </a:p>
        </p:txBody>
      </p:sp>
      <p:sp>
        <p:nvSpPr>
          <p:cNvPr id="5" name="TextBox 4">
            <a:extLst>
              <a:ext uri="{FF2B5EF4-FFF2-40B4-BE49-F238E27FC236}">
                <a16:creationId xmlns:a16="http://schemas.microsoft.com/office/drawing/2014/main" id="{ADD0F6B1-5FC9-4C7F-C533-2C2481693E02}"/>
              </a:ext>
            </a:extLst>
          </p:cNvPr>
          <p:cNvSpPr txBox="1"/>
          <p:nvPr/>
        </p:nvSpPr>
        <p:spPr>
          <a:xfrm>
            <a:off x="1181100" y="2113221"/>
            <a:ext cx="9829800" cy="4247317"/>
          </a:xfrm>
          <a:prstGeom prst="rect">
            <a:avLst/>
          </a:prstGeom>
          <a:noFill/>
        </p:spPr>
        <p:txBody>
          <a:bodyPr wrap="square" rtlCol="0">
            <a:spAutoFit/>
          </a:bodyPr>
          <a:lstStyle/>
          <a:p>
            <a:r>
              <a:rPr lang="en-US" dirty="0">
                <a:latin typeface="+mj-lt"/>
              </a:rPr>
              <a:t>Cloud monitoring is the final segment which introduces the setting up of Actions Groups and notification alerts within the Azure cloud platform.  By setting up a resource group named NET211-RG-DW2137 we can assign the new Action group called VM-Status-Change that displays VM-Status and sends out an alert to my email for preselected Alert Rules such as VM-Restart and VM-Deallocation.  This is done after creating our Ubuntu Server virtual machine (VM) by setting conditions for our alert rules with the signals named Restart Virtual Machines and Deallocate Virtual Machines.  </a:t>
            </a:r>
          </a:p>
          <a:p>
            <a:endParaRPr lang="en-US" dirty="0">
              <a:latin typeface="+mj-lt"/>
            </a:endParaRPr>
          </a:p>
          <a:p>
            <a:r>
              <a:rPr lang="en-US" dirty="0">
                <a:latin typeface="+mj-lt"/>
              </a:rPr>
              <a:t>When a user goes to restart their VM an alert is sent to the administrator.  Once the user is done with their system the administrator again is alerted that the VM has been stopped or deallocated.  </a:t>
            </a:r>
          </a:p>
          <a:p>
            <a:endParaRPr lang="en-US" dirty="0">
              <a:latin typeface="+mj-lt"/>
            </a:endParaRPr>
          </a:p>
          <a:p>
            <a:r>
              <a:rPr lang="en-US" dirty="0">
                <a:latin typeface="+mj-lt"/>
              </a:rPr>
              <a:t>The simulation that I created here utilizes Azure Monitor services that collect metrics and activity logs.  This is a collection of data by Azure on user activity that can be catered to automizing processes, maintaining resources and correcting any errors that come up by troubleshooting those errors.  The action groups are a collection of notification preferences that alert the Administrator when triggered by the preferences set. </a:t>
            </a:r>
          </a:p>
        </p:txBody>
      </p:sp>
    </p:spTree>
    <p:extLst>
      <p:ext uri="{BB962C8B-B14F-4D97-AF65-F5344CB8AC3E}">
        <p14:creationId xmlns:p14="http://schemas.microsoft.com/office/powerpoint/2010/main" val="4145071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1638300" y="5574826"/>
            <a:ext cx="8915400" cy="105949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latin typeface="+mj-lt"/>
              </a:rPr>
              <a:t>This screenshot shows </a:t>
            </a:r>
            <a:r>
              <a:rPr lang="en-US" sz="1800" b="1" dirty="0">
                <a:latin typeface="+mj-lt"/>
              </a:rPr>
              <a:t>the “VM-Status-Change” action group </a:t>
            </a:r>
            <a:r>
              <a:rPr lang="en-US" sz="1800" dirty="0">
                <a:latin typeface="+mj-lt"/>
              </a:rPr>
              <a:t>on the </a:t>
            </a:r>
            <a:r>
              <a:rPr lang="en-US" sz="1800" i="1" dirty="0">
                <a:latin typeface="+mj-lt"/>
              </a:rPr>
              <a:t>Manage actions </a:t>
            </a:r>
            <a:r>
              <a:rPr lang="en-US" sz="1800" dirty="0">
                <a:latin typeface="+mj-lt"/>
              </a:rPr>
              <a:t>page. </a:t>
            </a:r>
          </a:p>
          <a:p>
            <a:pPr marL="0" indent="0" algn="ctr">
              <a:buNone/>
            </a:pPr>
            <a:endParaRPr lang="en-US" sz="1000" dirty="0">
              <a:latin typeface="+mj-lt"/>
            </a:endParaRPr>
          </a:p>
          <a:p>
            <a:pPr marL="0" indent="0" algn="ctr">
              <a:buNone/>
            </a:pPr>
            <a:r>
              <a:rPr lang="en-US" sz="1800" dirty="0">
                <a:latin typeface="+mj-lt"/>
              </a:rPr>
              <a:t>This screenshot also shows </a:t>
            </a:r>
            <a:r>
              <a:rPr lang="en-US" sz="1800" b="1" dirty="0">
                <a:latin typeface="+mj-lt"/>
              </a:rPr>
              <a:t>my DVU email </a:t>
            </a:r>
            <a:r>
              <a:rPr lang="en-US" sz="1800" dirty="0">
                <a:latin typeface="+mj-lt"/>
              </a:rPr>
              <a:t>in the top right corner of the Azure Portal.</a:t>
            </a:r>
          </a:p>
          <a:p>
            <a:pPr marL="0" indent="0" algn="ctr">
              <a:buNone/>
            </a:pPr>
            <a:endParaRPr lang="en-US" sz="1800" dirty="0">
              <a:latin typeface="+mj-lt"/>
            </a:endParaRP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1028700" y="417839"/>
            <a:ext cx="1013460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Setting up an Action Group and Notifications</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2/16/2024</a:t>
            </a:fld>
            <a:endParaRPr lang="en-US"/>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26</a:t>
            </a:fld>
            <a:endParaRPr lang="en-US"/>
          </a:p>
        </p:txBody>
      </p:sp>
      <p:pic>
        <p:nvPicPr>
          <p:cNvPr id="11" name="Picture 10">
            <a:extLst>
              <a:ext uri="{FF2B5EF4-FFF2-40B4-BE49-F238E27FC236}">
                <a16:creationId xmlns:a16="http://schemas.microsoft.com/office/drawing/2014/main" id="{358C6F9F-3D46-2381-A8B6-36FC5857D8E0}"/>
              </a:ext>
            </a:extLst>
          </p:cNvPr>
          <p:cNvPicPr>
            <a:picLocks noChangeAspect="1"/>
          </p:cNvPicPr>
          <p:nvPr/>
        </p:nvPicPr>
        <p:blipFill>
          <a:blip r:embed="rId2"/>
          <a:stretch>
            <a:fillRect/>
          </a:stretch>
        </p:blipFill>
        <p:spPr>
          <a:xfrm>
            <a:off x="124660" y="1676400"/>
            <a:ext cx="11942680" cy="368808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986090" y="5600698"/>
            <a:ext cx="10226040" cy="9906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chemeClr val="tx2"/>
                </a:solidFill>
                <a:latin typeface="+mj-lt"/>
              </a:rPr>
              <a:t>This screenshot shows the </a:t>
            </a:r>
            <a:r>
              <a:rPr lang="en-US" sz="1800" i="1" dirty="0">
                <a:solidFill>
                  <a:schemeClr val="tx2"/>
                </a:solidFill>
                <a:latin typeface="+mj-lt"/>
              </a:rPr>
              <a:t>Alert rules </a:t>
            </a:r>
            <a:r>
              <a:rPr lang="en-US" sz="1800" dirty="0">
                <a:solidFill>
                  <a:schemeClr val="tx2"/>
                </a:solidFill>
                <a:latin typeface="+mj-lt"/>
              </a:rPr>
              <a:t>window showing </a:t>
            </a:r>
            <a:r>
              <a:rPr lang="en-US" sz="1800" b="1" dirty="0">
                <a:solidFill>
                  <a:schemeClr val="tx2"/>
                </a:solidFill>
                <a:latin typeface="+mj-lt"/>
              </a:rPr>
              <a:t>the VM-Deallocate and VM-Restart rules</a:t>
            </a:r>
            <a:r>
              <a:rPr lang="en-US" sz="1800" dirty="0">
                <a:solidFill>
                  <a:schemeClr val="tx2"/>
                </a:solidFill>
                <a:latin typeface="+mj-lt"/>
              </a:rPr>
              <a:t>. </a:t>
            </a:r>
          </a:p>
          <a:p>
            <a:pPr marL="0" indent="0" algn="ctr">
              <a:buNone/>
            </a:pPr>
            <a:endParaRPr lang="en-US" sz="1000" dirty="0">
              <a:solidFill>
                <a:schemeClr val="tx2"/>
              </a:solidFill>
              <a:latin typeface="+mj-lt"/>
            </a:endParaRPr>
          </a:p>
          <a:p>
            <a:pPr marL="0" indent="0" algn="ctr">
              <a:buNone/>
            </a:pPr>
            <a:r>
              <a:rPr lang="en-US" sz="1800" dirty="0">
                <a:solidFill>
                  <a:schemeClr val="tx2"/>
                </a:solidFill>
                <a:latin typeface="+mj-lt"/>
              </a:rPr>
              <a:t>This screenshot also shows </a:t>
            </a:r>
            <a:r>
              <a:rPr lang="en-US" sz="1800" b="1" dirty="0">
                <a:solidFill>
                  <a:schemeClr val="tx2"/>
                </a:solidFill>
                <a:latin typeface="+mj-lt"/>
              </a:rPr>
              <a:t>my DVU email</a:t>
            </a:r>
            <a:r>
              <a:rPr lang="en-US" sz="1800" dirty="0">
                <a:solidFill>
                  <a:schemeClr val="tx2"/>
                </a:solidFill>
                <a:latin typeface="+mj-lt"/>
              </a:rPr>
              <a:t> in the top right corner of the Azure Portal.</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3543300" y="319579"/>
            <a:ext cx="5105400" cy="36512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Setting up Alert Rules</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2/16/2024</a:t>
            </a:fld>
            <a:endParaRPr lang="en-US"/>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27</a:t>
            </a:fld>
            <a:endParaRPr lang="en-US"/>
          </a:p>
        </p:txBody>
      </p:sp>
      <p:pic>
        <p:nvPicPr>
          <p:cNvPr id="9" name="Picture 8">
            <a:extLst>
              <a:ext uri="{FF2B5EF4-FFF2-40B4-BE49-F238E27FC236}">
                <a16:creationId xmlns:a16="http://schemas.microsoft.com/office/drawing/2014/main" id="{48C42734-A375-E942-244A-9CD0BB110659}"/>
              </a:ext>
            </a:extLst>
          </p:cNvPr>
          <p:cNvPicPr>
            <a:picLocks noChangeAspect="1"/>
          </p:cNvPicPr>
          <p:nvPr/>
        </p:nvPicPr>
        <p:blipFill>
          <a:blip r:embed="rId2"/>
          <a:stretch>
            <a:fillRect/>
          </a:stretch>
        </p:blipFill>
        <p:spPr>
          <a:xfrm>
            <a:off x="114300" y="1450677"/>
            <a:ext cx="11963400" cy="3956645"/>
          </a:xfrm>
          <a:prstGeom prst="rect">
            <a:avLst/>
          </a:prstGeom>
        </p:spPr>
      </p:pic>
    </p:spTree>
    <p:extLst>
      <p:ext uri="{BB962C8B-B14F-4D97-AF65-F5344CB8AC3E}">
        <p14:creationId xmlns:p14="http://schemas.microsoft.com/office/powerpoint/2010/main" val="2379492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2FA8C6FC-D18C-B64B-DE55-9396B4E3D568}"/>
              </a:ext>
            </a:extLst>
          </p:cNvPr>
          <p:cNvPicPr>
            <a:picLocks noGrp="1" noChangeAspect="1"/>
          </p:cNvPicPr>
          <p:nvPr>
            <p:ph idx="1"/>
          </p:nvPr>
        </p:nvPicPr>
        <p:blipFill>
          <a:blip r:embed="rId2"/>
          <a:stretch>
            <a:fillRect/>
          </a:stretch>
        </p:blipFill>
        <p:spPr>
          <a:xfrm>
            <a:off x="1485900" y="872411"/>
            <a:ext cx="9220200" cy="4936758"/>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1903730" y="6013451"/>
            <a:ext cx="8232140" cy="6858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chemeClr val="tx2"/>
                </a:solidFill>
                <a:latin typeface="+mj-lt"/>
              </a:rPr>
              <a:t>This screenshot shows </a:t>
            </a:r>
            <a:r>
              <a:rPr lang="en-US" sz="1800" i="1" dirty="0">
                <a:solidFill>
                  <a:schemeClr val="tx2"/>
                </a:solidFill>
                <a:latin typeface="+mj-lt"/>
              </a:rPr>
              <a:t>the ‘VM-Restart’ was activated email message</a:t>
            </a:r>
            <a:r>
              <a:rPr lang="en-US" sz="1800" dirty="0">
                <a:solidFill>
                  <a:schemeClr val="tx2"/>
                </a:solidFill>
                <a:latin typeface="+mj-lt"/>
              </a:rPr>
              <a:t> with </a:t>
            </a:r>
            <a:r>
              <a:rPr lang="en-US" sz="1800" b="1" dirty="0">
                <a:solidFill>
                  <a:schemeClr val="tx2"/>
                </a:solidFill>
                <a:latin typeface="+mj-lt"/>
              </a:rPr>
              <a:t>the date and time </a:t>
            </a:r>
            <a:r>
              <a:rPr lang="en-US" sz="1800" dirty="0">
                <a:solidFill>
                  <a:schemeClr val="tx2"/>
                </a:solidFill>
                <a:latin typeface="+mj-lt"/>
              </a:rPr>
              <a:t>of the alert.</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2209800" y="0"/>
            <a:ext cx="7620000" cy="838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Testing Alerts: 1 of 2</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2/16/2024</a:t>
            </a:fld>
            <a:endParaRPr lang="en-US"/>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28</a:t>
            </a:fld>
            <a:endParaRPr lang="en-US"/>
          </a:p>
        </p:txBody>
      </p:sp>
    </p:spTree>
    <p:extLst>
      <p:ext uri="{BB962C8B-B14F-4D97-AF65-F5344CB8AC3E}">
        <p14:creationId xmlns:p14="http://schemas.microsoft.com/office/powerpoint/2010/main" val="2682599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A02B6A44-5C61-5942-BD01-4045E8B5652A}"/>
              </a:ext>
            </a:extLst>
          </p:cNvPr>
          <p:cNvPicPr>
            <a:picLocks noGrp="1" noChangeAspect="1"/>
          </p:cNvPicPr>
          <p:nvPr>
            <p:ph idx="1"/>
          </p:nvPr>
        </p:nvPicPr>
        <p:blipFill>
          <a:blip r:embed="rId2"/>
          <a:stretch>
            <a:fillRect/>
          </a:stretch>
        </p:blipFill>
        <p:spPr>
          <a:xfrm>
            <a:off x="2349705" y="688296"/>
            <a:ext cx="7340189" cy="5271180"/>
          </a:xfrm>
        </p:spPr>
      </p:pic>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2105025" y="6060232"/>
            <a:ext cx="7829550" cy="7620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chemeClr val="tx2"/>
                </a:solidFill>
                <a:latin typeface="+mj-lt"/>
              </a:rPr>
              <a:t>This screenshot shows </a:t>
            </a:r>
            <a:r>
              <a:rPr lang="en-US" sz="1800" i="1" dirty="0">
                <a:solidFill>
                  <a:schemeClr val="tx2"/>
                </a:solidFill>
                <a:latin typeface="+mj-lt"/>
              </a:rPr>
              <a:t>the ‘VM-Deallocate’ was activated email message</a:t>
            </a:r>
            <a:r>
              <a:rPr lang="en-US" sz="1800" dirty="0">
                <a:solidFill>
                  <a:schemeClr val="tx2"/>
                </a:solidFill>
                <a:latin typeface="+mj-lt"/>
              </a:rPr>
              <a:t> with </a:t>
            </a:r>
            <a:r>
              <a:rPr lang="en-US" sz="1800" b="1" dirty="0">
                <a:solidFill>
                  <a:schemeClr val="tx2"/>
                </a:solidFill>
                <a:latin typeface="+mj-lt"/>
              </a:rPr>
              <a:t>the date and time</a:t>
            </a:r>
            <a:r>
              <a:rPr lang="en-US" sz="1800" dirty="0">
                <a:solidFill>
                  <a:schemeClr val="tx2"/>
                </a:solidFill>
                <a:latin typeface="+mj-lt"/>
              </a:rPr>
              <a:t> of the alert.</a:t>
            </a:r>
          </a:p>
          <a:p>
            <a:pPr marL="0" indent="0" algn="ctr">
              <a:buNone/>
            </a:pPr>
            <a:endParaRPr lang="en-US" sz="1800" dirty="0">
              <a:solidFill>
                <a:schemeClr val="tx2"/>
              </a:solidFill>
              <a:latin typeface="+mj-lt"/>
            </a:endParaRP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3200400" y="156419"/>
            <a:ext cx="5638800" cy="457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Testing Alerts 2 of 2</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2/16/2024</a:t>
            </a:fld>
            <a:endParaRPr lang="en-US"/>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29</a:t>
            </a:fld>
            <a:endParaRPr lang="en-US"/>
          </a:p>
        </p:txBody>
      </p:sp>
    </p:spTree>
    <p:extLst>
      <p:ext uri="{BB962C8B-B14F-4D97-AF65-F5344CB8AC3E}">
        <p14:creationId xmlns:p14="http://schemas.microsoft.com/office/powerpoint/2010/main" val="2694757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17FB9-3E34-57C9-93C5-62263E1E73F8}"/>
              </a:ext>
            </a:extLst>
          </p:cNvPr>
          <p:cNvSpPr>
            <a:spLocks noGrp="1"/>
          </p:cNvSpPr>
          <p:nvPr>
            <p:ph type="title"/>
          </p:nvPr>
        </p:nvSpPr>
        <p:spPr>
          <a:xfrm>
            <a:off x="1371599" y="1440613"/>
            <a:ext cx="9486900" cy="968766"/>
          </a:xfrm>
        </p:spPr>
        <p:txBody>
          <a:bodyPr anchor="ctr"/>
          <a:lstStyle/>
          <a:p>
            <a:pPr algn="ctr"/>
            <a:r>
              <a:rPr lang="en-US" dirty="0"/>
              <a:t>Virtual Machine Instances</a:t>
            </a:r>
          </a:p>
        </p:txBody>
      </p:sp>
      <p:sp>
        <p:nvSpPr>
          <p:cNvPr id="3" name="Content Placeholder 2">
            <a:extLst>
              <a:ext uri="{FF2B5EF4-FFF2-40B4-BE49-F238E27FC236}">
                <a16:creationId xmlns:a16="http://schemas.microsoft.com/office/drawing/2014/main" id="{88D18905-D9F6-B39B-81C3-B6DD63CFE8C1}"/>
              </a:ext>
            </a:extLst>
          </p:cNvPr>
          <p:cNvSpPr>
            <a:spLocks noGrp="1"/>
          </p:cNvSpPr>
          <p:nvPr>
            <p:ph idx="1"/>
          </p:nvPr>
        </p:nvSpPr>
        <p:spPr>
          <a:xfrm>
            <a:off x="1371599" y="2254103"/>
            <a:ext cx="9486901" cy="2352403"/>
          </a:xfrm>
        </p:spPr>
        <p:txBody>
          <a:bodyPr>
            <a:normAutofit/>
          </a:bodyPr>
          <a:lstStyle/>
          <a:p>
            <a:pPr marL="0" indent="0">
              <a:buNone/>
            </a:pPr>
            <a:r>
              <a:rPr lang="en-US" sz="2000" dirty="0"/>
              <a:t>The first step in our process is to create a virtual machine (VM) with Microsoft Azure.  The VM is assigned to a created Resource group titled NETW211-DW and is deployed as a Windows Server 2019 Datacenter VM.  This is a B1s VM with a smaller size of 1 vCPU, 1 GiB ram with 2 data disks,  320 IOPS(input/output per second) and 4GiB storage capacity.  After creating a username and password the VM is deployed, which I can connect into it via remote desktop protocol connection or RDP.  After successfully launching into the remote desktop session, the VM instance and Resource group NETW211-DW was deleted. </a:t>
            </a:r>
          </a:p>
        </p:txBody>
      </p:sp>
      <p:pic>
        <p:nvPicPr>
          <p:cNvPr id="5" name="Picture 4" descr="High angle view of a work table with a laptop">
            <a:extLst>
              <a:ext uri="{FF2B5EF4-FFF2-40B4-BE49-F238E27FC236}">
                <a16:creationId xmlns:a16="http://schemas.microsoft.com/office/drawing/2014/main" id="{7B90E27D-E511-9D29-62EF-EFE7E88F2E3B}"/>
              </a:ext>
            </a:extLst>
          </p:cNvPr>
          <p:cNvPicPr>
            <a:picLocks noChangeAspect="1"/>
          </p:cNvPicPr>
          <p:nvPr/>
        </p:nvPicPr>
        <p:blipFill>
          <a:blip r:embed="rId2">
            <a:alphaModFix amt="67000"/>
            <a:extLst>
              <a:ext uri="{28A0092B-C50C-407E-A947-70E740481C1C}">
                <a14:useLocalDpi xmlns:a14="http://schemas.microsoft.com/office/drawing/2010/main" val="0"/>
              </a:ext>
            </a:extLst>
          </a:blip>
          <a:stretch>
            <a:fillRect/>
          </a:stretch>
        </p:blipFill>
        <p:spPr>
          <a:xfrm>
            <a:off x="4693667" y="4710023"/>
            <a:ext cx="2804665" cy="1869776"/>
          </a:xfrm>
          <a:prstGeom prst="rect">
            <a:avLst/>
          </a:prstGeom>
        </p:spPr>
      </p:pic>
    </p:spTree>
    <p:extLst>
      <p:ext uri="{BB962C8B-B14F-4D97-AF65-F5344CB8AC3E}">
        <p14:creationId xmlns:p14="http://schemas.microsoft.com/office/powerpoint/2010/main" val="41905127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D08AE-72AC-81E3-C614-E647CAD7D175}"/>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36F5AA45-6B9D-9513-E706-1F124A02F997}"/>
              </a:ext>
            </a:extLst>
          </p:cNvPr>
          <p:cNvSpPr>
            <a:spLocks noGrp="1"/>
          </p:cNvSpPr>
          <p:nvPr>
            <p:ph idx="1"/>
          </p:nvPr>
        </p:nvSpPr>
        <p:spPr>
          <a:xfrm>
            <a:off x="1371600" y="2206602"/>
            <a:ext cx="9486901" cy="4514832"/>
          </a:xfrm>
        </p:spPr>
        <p:txBody>
          <a:bodyPr>
            <a:normAutofit fontScale="70000" lnSpcReduction="20000"/>
          </a:bodyPr>
          <a:lstStyle/>
          <a:p>
            <a:r>
              <a:rPr lang="en-US" dirty="0">
                <a:latin typeface="+mj-lt"/>
              </a:rPr>
              <a:t>The VM instance I chose have low specifications and due to lower bandwidth, storage space and IOPs (input outputs per second) this instance runs very slow and can present challenging. </a:t>
            </a:r>
          </a:p>
          <a:p>
            <a:r>
              <a:rPr lang="en-US" dirty="0"/>
              <a:t>The Azure platform is one with complex features that can be challenging to navigate and set up correctly.</a:t>
            </a:r>
          </a:p>
          <a:p>
            <a:r>
              <a:rPr lang="en-US" dirty="0"/>
              <a:t>The virtual private networks each need careful administering of correct addressing.  When deploying the correct prefix of addresses /24, /16 the administrator must know the correct subnetting techniques. </a:t>
            </a:r>
          </a:p>
          <a:p>
            <a:r>
              <a:rPr lang="en-US" dirty="0"/>
              <a:t>While working through the Secure SSH remote session, I did have to start over and delete my first resource group launch because of a password not being accepted. After making a new group, and password and launching a VM I still had difficulty with the remote session not connecting, however, after entering the command in again I noticed a script error, corrected the error, and connected securely to my VM. </a:t>
            </a:r>
          </a:p>
          <a:p>
            <a:r>
              <a:rPr lang="en-US" dirty="0"/>
              <a:t>The tricky parts of working with versioning are enabling permissions for anonymous public viewing.  This also shows that we must be aware of how we partition and configure our data if data confidentiality, integrity, and availability is a goal. </a:t>
            </a:r>
          </a:p>
          <a:p>
            <a:r>
              <a:rPr lang="en-US" dirty="0"/>
              <a:t>Although Cloud monitoring was a simulation and the main technical challenge, I found is the latency between VM being restarted or deallocated.  If there was a security breach involved, the latency period can be posed as a security risk. </a:t>
            </a:r>
          </a:p>
          <a:p>
            <a:r>
              <a:rPr lang="en-US" dirty="0"/>
              <a:t>Another challenge I found is the order of operations from Action Group, to Action Rule and then setting the VM condition to activate to the assigned group. </a:t>
            </a:r>
          </a:p>
        </p:txBody>
      </p:sp>
    </p:spTree>
    <p:extLst>
      <p:ext uri="{BB962C8B-B14F-4D97-AF65-F5344CB8AC3E}">
        <p14:creationId xmlns:p14="http://schemas.microsoft.com/office/powerpoint/2010/main" val="11368689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D4064-3A30-408C-A4D1-1D91359934D9}"/>
              </a:ext>
            </a:extLst>
          </p:cNvPr>
          <p:cNvSpPr>
            <a:spLocks noGrp="1"/>
          </p:cNvSpPr>
          <p:nvPr>
            <p:ph type="title"/>
          </p:nvPr>
        </p:nvSpPr>
        <p:spPr/>
        <p:txBody>
          <a:bodyPr/>
          <a:lstStyle/>
          <a:p>
            <a:r>
              <a:rPr lang="en-US" dirty="0"/>
              <a:t>Career skills</a:t>
            </a:r>
          </a:p>
        </p:txBody>
      </p:sp>
      <p:sp>
        <p:nvSpPr>
          <p:cNvPr id="3" name="Content Placeholder 2">
            <a:extLst>
              <a:ext uri="{FF2B5EF4-FFF2-40B4-BE49-F238E27FC236}">
                <a16:creationId xmlns:a16="http://schemas.microsoft.com/office/drawing/2014/main" id="{D9249612-6172-1B5C-7CBB-AD5057382CF6}"/>
              </a:ext>
            </a:extLst>
          </p:cNvPr>
          <p:cNvSpPr>
            <a:spLocks noGrp="1"/>
          </p:cNvSpPr>
          <p:nvPr>
            <p:ph idx="1"/>
          </p:nvPr>
        </p:nvSpPr>
        <p:spPr/>
        <p:txBody>
          <a:bodyPr>
            <a:normAutofit/>
          </a:bodyPr>
          <a:lstStyle/>
          <a:p>
            <a:r>
              <a:rPr lang="en-US" sz="2200" dirty="0"/>
              <a:t>C</a:t>
            </a:r>
            <a:r>
              <a:rPr lang="en-US" sz="2200" dirty="0">
                <a:latin typeface="+mj-lt"/>
              </a:rPr>
              <a:t>loud deployment &amp; virtualization </a:t>
            </a:r>
          </a:p>
          <a:p>
            <a:r>
              <a:rPr lang="en-US" sz="2200" dirty="0"/>
              <a:t>VNET Configuring and management </a:t>
            </a:r>
          </a:p>
          <a:p>
            <a:r>
              <a:rPr lang="en-US" sz="2200" dirty="0"/>
              <a:t>Monitoring infrastructure and troubleshooting</a:t>
            </a:r>
          </a:p>
          <a:p>
            <a:r>
              <a:rPr lang="en-US" sz="2200" dirty="0"/>
              <a:t>IP addressing and Database management </a:t>
            </a:r>
          </a:p>
          <a:p>
            <a:r>
              <a:rPr lang="en-US" sz="2200" dirty="0"/>
              <a:t>Cloud security including security controls</a:t>
            </a:r>
          </a:p>
          <a:p>
            <a:r>
              <a:rPr lang="en-US" sz="2200" dirty="0"/>
              <a:t>Cloud storage management, including data migration and automation</a:t>
            </a:r>
          </a:p>
          <a:p>
            <a:r>
              <a:rPr lang="en-US" sz="2200" dirty="0"/>
              <a:t>Alert Configuration</a:t>
            </a:r>
          </a:p>
        </p:txBody>
      </p:sp>
      <p:pic>
        <p:nvPicPr>
          <p:cNvPr id="5" name="Picture 4" descr="Laptop and a notebook on a table">
            <a:extLst>
              <a:ext uri="{FF2B5EF4-FFF2-40B4-BE49-F238E27FC236}">
                <a16:creationId xmlns:a16="http://schemas.microsoft.com/office/drawing/2014/main" id="{574F0322-B896-1B3C-B286-464BFF54E57A}"/>
              </a:ext>
            </a:extLst>
          </p:cNvPr>
          <p:cNvPicPr>
            <a:picLocks noChangeAspect="1"/>
          </p:cNvPicPr>
          <p:nvPr/>
        </p:nvPicPr>
        <p:blipFill>
          <a:blip r:embed="rId2">
            <a:alphaModFix amt="67000"/>
            <a:extLst>
              <a:ext uri="{28A0092B-C50C-407E-A947-70E740481C1C}">
                <a14:useLocalDpi xmlns:a14="http://schemas.microsoft.com/office/drawing/2010/main" val="0"/>
              </a:ext>
            </a:extLst>
          </a:blip>
          <a:stretch>
            <a:fillRect/>
          </a:stretch>
        </p:blipFill>
        <p:spPr>
          <a:xfrm>
            <a:off x="7609936" y="1171248"/>
            <a:ext cx="3248564" cy="2165709"/>
          </a:xfrm>
          <a:prstGeom prst="rect">
            <a:avLst/>
          </a:prstGeom>
        </p:spPr>
      </p:pic>
    </p:spTree>
    <p:extLst>
      <p:ext uri="{BB962C8B-B14F-4D97-AF65-F5344CB8AC3E}">
        <p14:creationId xmlns:p14="http://schemas.microsoft.com/office/powerpoint/2010/main" val="518084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977E-E00A-92C3-7743-3D02DECC1B5B}"/>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284E39E1-E306-6FDE-99B3-42B233B3FCA3}"/>
              </a:ext>
            </a:extLst>
          </p:cNvPr>
          <p:cNvSpPr>
            <a:spLocks noGrp="1"/>
          </p:cNvSpPr>
          <p:nvPr>
            <p:ph idx="1"/>
          </p:nvPr>
        </p:nvSpPr>
        <p:spPr>
          <a:xfrm>
            <a:off x="1371599" y="2254102"/>
            <a:ext cx="9486901" cy="4094939"/>
          </a:xfrm>
        </p:spPr>
        <p:txBody>
          <a:bodyPr>
            <a:normAutofit fontScale="85000" lnSpcReduction="10000"/>
          </a:bodyPr>
          <a:lstStyle/>
          <a:p>
            <a:pPr marL="0" indent="0">
              <a:buNone/>
            </a:pPr>
            <a:r>
              <a:rPr lang="en-US" dirty="0"/>
              <a:t>As cloud computing continues to gain widespread adoption, gaining hands-on experience within cloud environments is a skill developed with practice.  According to Check Point, “Security misconfiguration are one of the leading causes of cloud data breaches.”  Check point shows Misconfiguration as the number one threat against cloud solutions.</a:t>
            </a:r>
          </a:p>
          <a:p>
            <a:pPr marL="0" indent="0">
              <a:buNone/>
            </a:pPr>
            <a:r>
              <a:rPr lang="en-US" dirty="0"/>
              <a:t>This project provides my comprehensive exploration of Microsoft Azure’s cloud services, focusing on key functionalities and practical applications such as VM instance management within resource groups.  The VMs are versatile, managing multiple resources with a single group.  Subnetting, remote SSH connections, and network security groups emphasize the importance of proper configuration and encryption for secure access. Image and document uploads demonstrate a practical approach to snapshots and versions.  By, implementing proactive monitoring through alert rules, users can enhance security and responsiveness in managing cloud infrastructure.  Overall, the hands-on experience gained in cloud administration is essential for following best practices for secure and efficient cloud deployment.</a:t>
            </a:r>
          </a:p>
        </p:txBody>
      </p:sp>
    </p:spTree>
    <p:extLst>
      <p:ext uri="{BB962C8B-B14F-4D97-AF65-F5344CB8AC3E}">
        <p14:creationId xmlns:p14="http://schemas.microsoft.com/office/powerpoint/2010/main" val="1422695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29892F9-658A-10F7-DB46-24E8C4B7B4F6}"/>
              </a:ext>
            </a:extLst>
          </p:cNvPr>
          <p:cNvSpPr txBox="1"/>
          <p:nvPr/>
        </p:nvSpPr>
        <p:spPr>
          <a:xfrm>
            <a:off x="1371600" y="2061713"/>
            <a:ext cx="10041148" cy="4478149"/>
          </a:xfrm>
          <a:prstGeom prst="rect">
            <a:avLst/>
          </a:prstGeom>
          <a:noFill/>
        </p:spPr>
        <p:txBody>
          <a:bodyPr wrap="square">
            <a:spAutoFit/>
          </a:bodyPr>
          <a:lstStyle/>
          <a:p>
            <a:r>
              <a:rPr lang="en-US" sz="1500" dirty="0">
                <a:solidFill>
                  <a:schemeClr val="tx2"/>
                </a:solidFill>
                <a:effectLst/>
                <a:latin typeface="+mj-lt"/>
              </a:rPr>
              <a:t>West, J. (2021). </a:t>
            </a:r>
            <a:r>
              <a:rPr lang="en-US" sz="1500" i="1" dirty="0">
                <a:solidFill>
                  <a:schemeClr val="tx2"/>
                </a:solidFill>
                <a:effectLst/>
                <a:latin typeface="+mj-lt"/>
              </a:rPr>
              <a:t>CompTIA® Cloud+ Guide to Cloud Computing</a:t>
            </a:r>
            <a:r>
              <a:rPr lang="en-US" sz="1500" dirty="0">
                <a:solidFill>
                  <a:schemeClr val="tx2"/>
                </a:solidFill>
                <a:effectLst/>
                <a:latin typeface="+mj-lt"/>
              </a:rPr>
              <a:t> (1st ed.). Cengage. </a:t>
            </a:r>
          </a:p>
          <a:p>
            <a:endParaRPr lang="en-US" sz="1500" dirty="0">
              <a:solidFill>
                <a:schemeClr val="tx2"/>
              </a:solidFill>
              <a:effectLst/>
              <a:latin typeface="+mj-lt"/>
            </a:endParaRPr>
          </a:p>
          <a:p>
            <a:r>
              <a:rPr lang="en-US" sz="1500" dirty="0">
                <a:solidFill>
                  <a:schemeClr val="tx2"/>
                </a:solidFill>
                <a:effectLst/>
                <a:latin typeface="+mj-lt"/>
              </a:rPr>
              <a:t>(2023, August 31). </a:t>
            </a:r>
            <a:r>
              <a:rPr lang="en-US" sz="1500" i="1" dirty="0">
                <a:solidFill>
                  <a:schemeClr val="tx2"/>
                </a:solidFill>
                <a:effectLst/>
                <a:latin typeface="+mj-lt"/>
              </a:rPr>
              <a:t>Azure Virtual Network FAQ</a:t>
            </a:r>
            <a:r>
              <a:rPr lang="en-US" sz="1500" dirty="0">
                <a:solidFill>
                  <a:schemeClr val="tx2"/>
                </a:solidFill>
                <a:effectLst/>
                <a:latin typeface="+mj-lt"/>
              </a:rPr>
              <a:t>. Azure Virtual Network FAQ | Microsoft Learn. </a:t>
            </a:r>
            <a:r>
              <a:rPr lang="en-US" sz="1500" dirty="0">
                <a:solidFill>
                  <a:schemeClr val="tx2"/>
                </a:solidFill>
                <a:effectLst/>
                <a:latin typeface="+mj-lt"/>
                <a:hlinkClick r:id="rId2">
                  <a:extLst>
                    <a:ext uri="{A12FA001-AC4F-418D-AE19-62706E023703}">
                      <ahyp:hlinkClr xmlns:ahyp="http://schemas.microsoft.com/office/drawing/2018/hyperlinkcolor" val="tx"/>
                    </a:ext>
                  </a:extLst>
                </a:hlinkClick>
              </a:rPr>
              <a:t>https://learn.microsoft.com/en-us/azure/virtual-network/virtual-networks-faq</a:t>
            </a:r>
            <a:r>
              <a:rPr lang="en-US" sz="1500" dirty="0">
                <a:solidFill>
                  <a:schemeClr val="tx2"/>
                </a:solidFill>
                <a:effectLst/>
                <a:latin typeface="+mj-lt"/>
              </a:rPr>
              <a:t> </a:t>
            </a:r>
            <a:endParaRPr lang="en-US" sz="1500" dirty="0">
              <a:solidFill>
                <a:schemeClr val="tx2"/>
              </a:solidFill>
              <a:latin typeface="+mj-lt"/>
            </a:endParaRPr>
          </a:p>
          <a:p>
            <a:pPr marL="0" indent="0">
              <a:buNone/>
            </a:pPr>
            <a:endParaRPr lang="en-US" sz="1500" dirty="0">
              <a:solidFill>
                <a:schemeClr val="tx2"/>
              </a:solidFill>
              <a:latin typeface="+mj-lt"/>
            </a:endParaRPr>
          </a:p>
          <a:p>
            <a:r>
              <a:rPr lang="en-US" sz="1500" dirty="0">
                <a:solidFill>
                  <a:schemeClr val="tx2"/>
                </a:solidFill>
                <a:effectLst/>
                <a:latin typeface="+mj-lt"/>
              </a:rPr>
              <a:t>Kerner, S. M., &amp; Davis, E. (2024, January 5). </a:t>
            </a:r>
            <a:r>
              <a:rPr lang="en-US" sz="1500" i="1" dirty="0">
                <a:solidFill>
                  <a:schemeClr val="tx2"/>
                </a:solidFill>
                <a:effectLst/>
                <a:latin typeface="+mj-lt"/>
              </a:rPr>
              <a:t>Top 24 cloud computing skills to boost your career in 2024</a:t>
            </a:r>
            <a:r>
              <a:rPr lang="en-US" sz="1500" dirty="0">
                <a:solidFill>
                  <a:schemeClr val="tx2"/>
                </a:solidFill>
                <a:effectLst/>
                <a:latin typeface="+mj-lt"/>
              </a:rPr>
              <a:t>. </a:t>
            </a:r>
            <a:r>
              <a:rPr lang="en-US" sz="1500" dirty="0" err="1">
                <a:solidFill>
                  <a:schemeClr val="tx2"/>
                </a:solidFill>
                <a:effectLst/>
                <a:latin typeface="+mj-lt"/>
              </a:rPr>
              <a:t>WhatIs</a:t>
            </a:r>
            <a:r>
              <a:rPr lang="en-US" sz="1500" dirty="0">
                <a:solidFill>
                  <a:schemeClr val="tx2"/>
                </a:solidFill>
                <a:effectLst/>
                <a:latin typeface="+mj-lt"/>
              </a:rPr>
              <a:t>. </a:t>
            </a:r>
            <a:r>
              <a:rPr lang="en-US" sz="1500" dirty="0">
                <a:solidFill>
                  <a:schemeClr val="tx2"/>
                </a:solidFill>
                <a:effectLst/>
                <a:latin typeface="+mj-lt"/>
                <a:hlinkClick r:id="rId3">
                  <a:extLst>
                    <a:ext uri="{A12FA001-AC4F-418D-AE19-62706E023703}">
                      <ahyp:hlinkClr xmlns:ahyp="http://schemas.microsoft.com/office/drawing/2018/hyperlinkcolor" val="tx"/>
                    </a:ext>
                  </a:extLst>
                </a:hlinkClick>
              </a:rPr>
              <a:t>https://www.techtarget.com/whatis/feature/Top-20-cloud-computing-skills-to-boost-your-career</a:t>
            </a:r>
            <a:r>
              <a:rPr lang="en-US" sz="1500" dirty="0">
                <a:solidFill>
                  <a:schemeClr val="tx2"/>
                </a:solidFill>
                <a:effectLst/>
                <a:latin typeface="+mj-lt"/>
              </a:rPr>
              <a:t> </a:t>
            </a:r>
          </a:p>
          <a:p>
            <a:endParaRPr lang="en-US" sz="1500" dirty="0">
              <a:solidFill>
                <a:schemeClr val="tx2"/>
              </a:solidFill>
              <a:effectLst/>
              <a:latin typeface="+mj-lt"/>
            </a:endParaRPr>
          </a:p>
          <a:p>
            <a:r>
              <a:rPr lang="en-US" sz="1500" dirty="0" err="1">
                <a:solidFill>
                  <a:schemeClr val="tx2"/>
                </a:solidFill>
                <a:effectLst/>
                <a:latin typeface="+mj-lt"/>
              </a:rPr>
              <a:t>Rboucher</a:t>
            </a:r>
            <a:r>
              <a:rPr lang="en-US" sz="1500" dirty="0">
                <a:solidFill>
                  <a:schemeClr val="tx2"/>
                </a:solidFill>
                <a:effectLst/>
                <a:latin typeface="+mj-lt"/>
              </a:rPr>
              <a:t>. (2024, February 5). </a:t>
            </a:r>
            <a:r>
              <a:rPr lang="en-US" sz="1500" i="1" dirty="0">
                <a:solidFill>
                  <a:schemeClr val="tx2"/>
                </a:solidFill>
                <a:effectLst/>
                <a:latin typeface="+mj-lt"/>
              </a:rPr>
              <a:t>Azure Monitor Overview - Azure Monitor</a:t>
            </a:r>
            <a:r>
              <a:rPr lang="en-US" sz="1500" dirty="0">
                <a:solidFill>
                  <a:schemeClr val="tx2"/>
                </a:solidFill>
                <a:effectLst/>
                <a:latin typeface="+mj-lt"/>
              </a:rPr>
              <a:t>. Azure Monitor | Microsoft Learn. </a:t>
            </a:r>
            <a:r>
              <a:rPr lang="en-US" sz="1500" dirty="0">
                <a:solidFill>
                  <a:schemeClr val="tx2"/>
                </a:solidFill>
                <a:effectLst/>
                <a:latin typeface="+mj-lt"/>
                <a:hlinkClick r:id="rId4">
                  <a:extLst>
                    <a:ext uri="{A12FA001-AC4F-418D-AE19-62706E023703}">
                      <ahyp:hlinkClr xmlns:ahyp="http://schemas.microsoft.com/office/drawing/2018/hyperlinkcolor" val="tx"/>
                    </a:ext>
                  </a:extLst>
                </a:hlinkClick>
              </a:rPr>
              <a:t>https://learn.microsoft.com/en-us/azure/azure-monitor/overview</a:t>
            </a:r>
            <a:r>
              <a:rPr lang="en-US" sz="1500" dirty="0">
                <a:solidFill>
                  <a:schemeClr val="tx2"/>
                </a:solidFill>
                <a:latin typeface="+mj-lt"/>
              </a:rPr>
              <a:t> </a:t>
            </a:r>
            <a:endParaRPr lang="en-US" sz="1500" dirty="0">
              <a:solidFill>
                <a:schemeClr val="tx2"/>
              </a:solidFill>
              <a:effectLst/>
              <a:latin typeface="+mj-lt"/>
            </a:endParaRPr>
          </a:p>
          <a:p>
            <a:endParaRPr lang="en-US" sz="1500" dirty="0">
              <a:solidFill>
                <a:schemeClr val="tx2"/>
              </a:solidFill>
              <a:latin typeface="+mj-lt"/>
            </a:endParaRPr>
          </a:p>
          <a:p>
            <a:r>
              <a:rPr lang="en-US" sz="1500" dirty="0">
                <a:solidFill>
                  <a:schemeClr val="tx2"/>
                </a:solidFill>
                <a:effectLst/>
                <a:latin typeface="+mj-lt"/>
              </a:rPr>
              <a:t>The FTC Office of Technology. (2023, March 22). </a:t>
            </a:r>
            <a:r>
              <a:rPr lang="en-US" sz="1500" i="1" dirty="0">
                <a:solidFill>
                  <a:schemeClr val="tx2"/>
                </a:solidFill>
                <a:effectLst/>
                <a:latin typeface="+mj-lt"/>
              </a:rPr>
              <a:t>An inquiry into Cloud Computing Business Practices: The Federal Trade Commission is seeking public comments</a:t>
            </a:r>
            <a:r>
              <a:rPr lang="en-US" sz="1500" dirty="0">
                <a:solidFill>
                  <a:schemeClr val="tx2"/>
                </a:solidFill>
                <a:effectLst/>
                <a:latin typeface="+mj-lt"/>
              </a:rPr>
              <a:t>. Federal Trade Commission. </a:t>
            </a:r>
            <a:r>
              <a:rPr lang="en-US" sz="1500" dirty="0">
                <a:solidFill>
                  <a:schemeClr val="tx2"/>
                </a:solidFill>
                <a:effectLst/>
                <a:latin typeface="+mj-lt"/>
                <a:hlinkClick r:id="rId5">
                  <a:extLst>
                    <a:ext uri="{A12FA001-AC4F-418D-AE19-62706E023703}">
                      <ahyp:hlinkClr xmlns:ahyp="http://schemas.microsoft.com/office/drawing/2018/hyperlinkcolor" val="tx"/>
                    </a:ext>
                  </a:extLst>
                </a:hlinkClick>
              </a:rPr>
              <a:t>https://www.ftc.gov/policy/advocacy-research/tech-at-ftc/2023/03/inquiry-cloud-computing-business-practices-federal-trade-commission-seeking-public-comments</a:t>
            </a:r>
            <a:r>
              <a:rPr lang="en-US" sz="1500" dirty="0">
                <a:solidFill>
                  <a:schemeClr val="tx2"/>
                </a:solidFill>
                <a:effectLst/>
                <a:latin typeface="+mj-lt"/>
              </a:rPr>
              <a:t> </a:t>
            </a:r>
          </a:p>
          <a:p>
            <a:endParaRPr lang="en-US" sz="1500" dirty="0">
              <a:solidFill>
                <a:schemeClr val="tx2"/>
              </a:solidFill>
              <a:latin typeface="+mj-lt"/>
            </a:endParaRPr>
          </a:p>
          <a:p>
            <a:r>
              <a:rPr lang="en-US" sz="1500" dirty="0">
                <a:solidFill>
                  <a:schemeClr val="tx2"/>
                </a:solidFill>
                <a:effectLst/>
                <a:latin typeface="+mj-lt"/>
              </a:rPr>
              <a:t>Check Point Software. (2023, December 7). </a:t>
            </a:r>
            <a:r>
              <a:rPr lang="en-US" sz="1500" i="1" dirty="0">
                <a:solidFill>
                  <a:schemeClr val="tx2"/>
                </a:solidFill>
                <a:effectLst/>
                <a:latin typeface="+mj-lt"/>
              </a:rPr>
              <a:t>Top 7 cloud vulnerabilities in 2024</a:t>
            </a:r>
            <a:r>
              <a:rPr lang="en-US" sz="1500" dirty="0">
                <a:solidFill>
                  <a:schemeClr val="tx2"/>
                </a:solidFill>
                <a:effectLst/>
                <a:latin typeface="+mj-lt"/>
              </a:rPr>
              <a:t>. Check Point Software. </a:t>
            </a:r>
            <a:r>
              <a:rPr lang="en-US" sz="1500" dirty="0">
                <a:solidFill>
                  <a:schemeClr val="tx2"/>
                </a:solidFill>
                <a:effectLst/>
                <a:latin typeface="+mj-lt"/>
                <a:hlinkClick r:id="rId6">
                  <a:extLst>
                    <a:ext uri="{A12FA001-AC4F-418D-AE19-62706E023703}">
                      <ahyp:hlinkClr xmlns:ahyp="http://schemas.microsoft.com/office/drawing/2018/hyperlinkcolor" val="tx"/>
                    </a:ext>
                  </a:extLst>
                </a:hlinkClick>
              </a:rPr>
              <a:t>https://www.checkpoint.com/cyber-hub/cloud-security/what-is-cloud-security/top-7-cloud-vulnerabilities-in-2024/</a:t>
            </a:r>
            <a:r>
              <a:rPr lang="en-US" sz="1500" dirty="0">
                <a:solidFill>
                  <a:schemeClr val="tx2"/>
                </a:solidFill>
                <a:effectLst/>
                <a:latin typeface="+mj-lt"/>
              </a:rPr>
              <a:t> </a:t>
            </a:r>
          </a:p>
          <a:p>
            <a:endParaRPr lang="en-US" sz="1500" dirty="0">
              <a:solidFill>
                <a:schemeClr val="tx2"/>
              </a:solidFill>
              <a:latin typeface="+mj-lt"/>
            </a:endParaRPr>
          </a:p>
          <a:p>
            <a:r>
              <a:rPr lang="en-US" sz="1500" dirty="0">
                <a:solidFill>
                  <a:schemeClr val="tx2"/>
                </a:solidFill>
                <a:latin typeface="+mj-lt"/>
                <a:hlinkClick r:id="rId7">
                  <a:extLst>
                    <a:ext uri="{A12FA001-AC4F-418D-AE19-62706E023703}">
                      <ahyp:hlinkClr xmlns:ahyp="http://schemas.microsoft.com/office/drawing/2018/hyperlinkcolor" val="tx"/>
                    </a:ext>
                  </a:extLst>
                </a:hlinkClick>
              </a:rPr>
              <a:t>https://azure.microsoft.com/en-us/free/students/</a:t>
            </a:r>
            <a:endParaRPr lang="en-US" sz="1500" dirty="0">
              <a:solidFill>
                <a:schemeClr val="tx2"/>
              </a:solidFill>
              <a:latin typeface="+mj-lt"/>
            </a:endParaRPr>
          </a:p>
        </p:txBody>
      </p:sp>
      <p:sp>
        <p:nvSpPr>
          <p:cNvPr id="3" name="Title 1">
            <a:extLst>
              <a:ext uri="{FF2B5EF4-FFF2-40B4-BE49-F238E27FC236}">
                <a16:creationId xmlns:a16="http://schemas.microsoft.com/office/drawing/2014/main" id="{EEF7DAA2-A746-54A2-8805-403512DCAFB4}"/>
              </a:ext>
            </a:extLst>
          </p:cNvPr>
          <p:cNvSpPr>
            <a:spLocks noGrp="1"/>
          </p:cNvSpPr>
          <p:nvPr>
            <p:ph type="title"/>
          </p:nvPr>
        </p:nvSpPr>
        <p:spPr>
          <a:xfrm>
            <a:off x="1371600" y="690113"/>
            <a:ext cx="9486900" cy="1371600"/>
          </a:xfrm>
        </p:spPr>
        <p:txBody>
          <a:bodyPr/>
          <a:lstStyle/>
          <a:p>
            <a:r>
              <a:rPr lang="en-US" dirty="0"/>
              <a:t>references</a:t>
            </a:r>
          </a:p>
        </p:txBody>
      </p:sp>
    </p:spTree>
    <p:extLst>
      <p:ext uri="{BB962C8B-B14F-4D97-AF65-F5344CB8AC3E}">
        <p14:creationId xmlns:p14="http://schemas.microsoft.com/office/powerpoint/2010/main" val="4060626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457200" y="1859281"/>
            <a:ext cx="2286000" cy="377951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latin typeface="+mj-lt"/>
              </a:rPr>
              <a:t>This screenshot shows </a:t>
            </a:r>
            <a:r>
              <a:rPr lang="en-US" sz="1800" b="1" dirty="0">
                <a:latin typeface="+mj-lt"/>
              </a:rPr>
              <a:t>the NETW211-DW VM page </a:t>
            </a:r>
            <a:r>
              <a:rPr lang="en-US" sz="1800" dirty="0">
                <a:latin typeface="+mj-lt"/>
              </a:rPr>
              <a:t>with information including my resource group name, subscription, public IP address. M</a:t>
            </a:r>
            <a:r>
              <a:rPr lang="en-US" sz="1800" b="1" dirty="0">
                <a:latin typeface="+mj-lt"/>
              </a:rPr>
              <a:t>y DVU ID information </a:t>
            </a:r>
            <a:r>
              <a:rPr lang="en-US" sz="1800" dirty="0">
                <a:latin typeface="+mj-lt"/>
              </a:rPr>
              <a:t>in the top right corner of the Azure Portal.</a:t>
            </a:r>
          </a:p>
          <a:p>
            <a:pPr marL="0" indent="0">
              <a:buNone/>
            </a:pPr>
            <a:endParaRPr lang="en-US" sz="1800" dirty="0">
              <a:latin typeface="+mj-lt"/>
            </a:endParaRP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457199" y="621102"/>
            <a:ext cx="2467155" cy="9287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Deploying a VM in Azure</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2/16/2024</a:t>
            </a:fld>
            <a:endParaRPr lang="en-US"/>
          </a:p>
        </p:txBody>
      </p:sp>
      <p:pic>
        <p:nvPicPr>
          <p:cNvPr id="9" name="Picture 8">
            <a:extLst>
              <a:ext uri="{FF2B5EF4-FFF2-40B4-BE49-F238E27FC236}">
                <a16:creationId xmlns:a16="http://schemas.microsoft.com/office/drawing/2014/main" id="{01DF2110-2C41-C18A-8AED-4CF06077BAE6}"/>
              </a:ext>
            </a:extLst>
          </p:cNvPr>
          <p:cNvPicPr>
            <a:picLocks noChangeAspect="1"/>
          </p:cNvPicPr>
          <p:nvPr/>
        </p:nvPicPr>
        <p:blipFill>
          <a:blip r:embed="rId2"/>
          <a:stretch>
            <a:fillRect/>
          </a:stretch>
        </p:blipFill>
        <p:spPr>
          <a:xfrm>
            <a:off x="3810000" y="304800"/>
            <a:ext cx="8132721" cy="602635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228600" y="1419821"/>
            <a:ext cx="1981200" cy="44958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latin typeface="+mj-lt"/>
              </a:rPr>
              <a:t>This screenshot shows </a:t>
            </a:r>
            <a:r>
              <a:rPr lang="en-US" sz="1800" b="1" dirty="0">
                <a:latin typeface="+mj-lt"/>
              </a:rPr>
              <a:t>the PROPERTIES for NETW211VM page</a:t>
            </a:r>
            <a:r>
              <a:rPr lang="en-US" sz="1800" dirty="0">
                <a:latin typeface="+mj-lt"/>
              </a:rPr>
              <a:t>, including my computer name, operating system version, hardware information, etc. </a:t>
            </a:r>
          </a:p>
          <a:p>
            <a:pPr marL="0" indent="0">
              <a:buNone/>
            </a:pPr>
            <a:r>
              <a:rPr lang="en-US" sz="1800" dirty="0">
                <a:latin typeface="+mj-lt"/>
              </a:rPr>
              <a:t>This screenshot also shows </a:t>
            </a:r>
            <a:r>
              <a:rPr lang="en-US" sz="1800" b="1" dirty="0">
                <a:latin typeface="+mj-lt"/>
              </a:rPr>
              <a:t>the EVENTS section</a:t>
            </a:r>
            <a:r>
              <a:rPr lang="en-US" sz="1800" dirty="0">
                <a:latin typeface="+mj-lt"/>
              </a:rPr>
              <a:t> with </a:t>
            </a:r>
            <a:r>
              <a:rPr lang="en-US" sz="1800" b="1" dirty="0">
                <a:latin typeface="+mj-lt"/>
              </a:rPr>
              <a:t>the Date and Time </a:t>
            </a:r>
            <a:r>
              <a:rPr lang="en-US" sz="1800" dirty="0">
                <a:latin typeface="+mj-lt"/>
              </a:rPr>
              <a:t>information.</a:t>
            </a: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228600" y="124902"/>
            <a:ext cx="4667865" cy="6811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t>Connecting to the VM</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2/16/2024</a:t>
            </a:fld>
            <a:endParaRPr lang="en-US"/>
          </a:p>
        </p:txBody>
      </p:sp>
      <p:pic>
        <p:nvPicPr>
          <p:cNvPr id="9" name="Picture 8">
            <a:extLst>
              <a:ext uri="{FF2B5EF4-FFF2-40B4-BE49-F238E27FC236}">
                <a16:creationId xmlns:a16="http://schemas.microsoft.com/office/drawing/2014/main" id="{A19D90EC-E9BE-88C9-9613-5AE2FF91C4D6}"/>
              </a:ext>
            </a:extLst>
          </p:cNvPr>
          <p:cNvPicPr>
            <a:picLocks noChangeAspect="1"/>
          </p:cNvPicPr>
          <p:nvPr/>
        </p:nvPicPr>
        <p:blipFill>
          <a:blip r:embed="rId2"/>
          <a:stretch>
            <a:fillRect/>
          </a:stretch>
        </p:blipFill>
        <p:spPr>
          <a:xfrm>
            <a:off x="2327355" y="906223"/>
            <a:ext cx="9864645" cy="5229763"/>
          </a:xfrm>
          <a:prstGeom prst="rect">
            <a:avLst/>
          </a:prstGeom>
        </p:spPr>
      </p:pic>
    </p:spTree>
    <p:extLst>
      <p:ext uri="{BB962C8B-B14F-4D97-AF65-F5344CB8AC3E}">
        <p14:creationId xmlns:p14="http://schemas.microsoft.com/office/powerpoint/2010/main" val="2991459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570DED-E942-4274-A5C5-61D0403EDC64}"/>
              </a:ext>
            </a:extLst>
          </p:cNvPr>
          <p:cNvSpPr txBox="1">
            <a:spLocks/>
          </p:cNvSpPr>
          <p:nvPr/>
        </p:nvSpPr>
        <p:spPr>
          <a:xfrm>
            <a:off x="231824" y="631826"/>
            <a:ext cx="3122831" cy="8381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Deleting the VM</a:t>
            </a:r>
          </a:p>
        </p:txBody>
      </p:sp>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652780" y="1828800"/>
            <a:ext cx="2280920" cy="388619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latin typeface="+mj-lt"/>
              </a:rPr>
              <a:t>This screenshot shows</a:t>
            </a:r>
            <a:r>
              <a:rPr lang="en-US" sz="1800" b="1" dirty="0">
                <a:latin typeface="+mj-lt"/>
              </a:rPr>
              <a:t> Resource groups page</a:t>
            </a:r>
            <a:r>
              <a:rPr lang="en-US" sz="1800" dirty="0">
                <a:latin typeface="+mj-lt"/>
              </a:rPr>
              <a:t>, with the </a:t>
            </a:r>
            <a:r>
              <a:rPr lang="en-US" sz="1800" b="1" dirty="0">
                <a:latin typeface="+mj-lt"/>
              </a:rPr>
              <a:t>“No resources match your filters” </a:t>
            </a:r>
            <a:r>
              <a:rPr lang="en-US" sz="1800" dirty="0">
                <a:latin typeface="+mj-lt"/>
              </a:rPr>
              <a:t>message. </a:t>
            </a:r>
            <a:r>
              <a:rPr lang="en-US" sz="1800" b="1" dirty="0">
                <a:latin typeface="+mj-lt"/>
              </a:rPr>
              <a:t>My DVU ID information </a:t>
            </a:r>
            <a:r>
              <a:rPr lang="en-US" sz="1800" dirty="0">
                <a:latin typeface="+mj-lt"/>
              </a:rPr>
              <a:t>in the top right corner of the Azure Portal.</a:t>
            </a:r>
          </a:p>
        </p:txBody>
      </p:sp>
      <p:sp>
        <p:nvSpPr>
          <p:cNvPr id="7" name="Slide Number Placeholder 6">
            <a:extLst>
              <a:ext uri="{FF2B5EF4-FFF2-40B4-BE49-F238E27FC236}">
                <a16:creationId xmlns:a16="http://schemas.microsoft.com/office/drawing/2014/main" id="{35ADFFBE-B9F7-91B6-ACA5-82783B921270}"/>
              </a:ext>
            </a:extLst>
          </p:cNvPr>
          <p:cNvSpPr>
            <a:spLocks noGrp="1"/>
          </p:cNvSpPr>
          <p:nvPr>
            <p:ph type="sldNum" sz="quarter" idx="12"/>
          </p:nvPr>
        </p:nvSpPr>
        <p:spPr/>
        <p:txBody>
          <a:bodyPr/>
          <a:lstStyle/>
          <a:p>
            <a:fld id="{89447F04-5B4A-4B3A-B7B2-0498BAC8F13C}" type="slidenum">
              <a:rPr lang="en-US" smtClean="0"/>
              <a:pPr/>
              <a:t>6</a:t>
            </a:fld>
            <a:endParaRPr lang="en-US"/>
          </a:p>
        </p:txBody>
      </p:sp>
      <p:pic>
        <p:nvPicPr>
          <p:cNvPr id="9" name="Picture 8">
            <a:extLst>
              <a:ext uri="{FF2B5EF4-FFF2-40B4-BE49-F238E27FC236}">
                <a16:creationId xmlns:a16="http://schemas.microsoft.com/office/drawing/2014/main" id="{3090777C-F66D-738C-BB6A-A82318303AEC}"/>
              </a:ext>
            </a:extLst>
          </p:cNvPr>
          <p:cNvPicPr>
            <a:picLocks noChangeAspect="1"/>
          </p:cNvPicPr>
          <p:nvPr/>
        </p:nvPicPr>
        <p:blipFill>
          <a:blip r:embed="rId2"/>
          <a:stretch>
            <a:fillRect/>
          </a:stretch>
        </p:blipFill>
        <p:spPr>
          <a:xfrm>
            <a:off x="4191000" y="349043"/>
            <a:ext cx="7629689" cy="6159914"/>
          </a:xfrm>
          <a:prstGeom prst="rect">
            <a:avLst/>
          </a:prstGeom>
        </p:spPr>
      </p:pic>
    </p:spTree>
    <p:extLst>
      <p:ext uri="{BB962C8B-B14F-4D97-AF65-F5344CB8AC3E}">
        <p14:creationId xmlns:p14="http://schemas.microsoft.com/office/powerpoint/2010/main" val="2974324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9F066D3-E212-F2C2-1595-0228FF539A10}"/>
              </a:ext>
            </a:extLst>
          </p:cNvPr>
          <p:cNvSpPr>
            <a:spLocks noGrp="1"/>
          </p:cNvSpPr>
          <p:nvPr>
            <p:ph type="dt" sz="half" idx="10"/>
          </p:nvPr>
        </p:nvSpPr>
        <p:spPr/>
        <p:txBody>
          <a:bodyPr/>
          <a:lstStyle/>
          <a:p>
            <a:fld id="{FF497DB0-F323-4535-9F3B-4947BB48F7B0}" type="datetime1">
              <a:rPr lang="en-US" smtClean="0"/>
              <a:t>2/16/2024</a:t>
            </a:fld>
            <a:endParaRPr lang="en-US"/>
          </a:p>
        </p:txBody>
      </p:sp>
      <p:pic>
        <p:nvPicPr>
          <p:cNvPr id="8" name="Picture 7">
            <a:extLst>
              <a:ext uri="{FF2B5EF4-FFF2-40B4-BE49-F238E27FC236}">
                <a16:creationId xmlns:a16="http://schemas.microsoft.com/office/drawing/2014/main" id="{86B1E121-268E-A246-8A08-DE474485CEE5}"/>
              </a:ext>
            </a:extLst>
          </p:cNvPr>
          <p:cNvPicPr>
            <a:picLocks noChangeAspect="1"/>
          </p:cNvPicPr>
          <p:nvPr/>
        </p:nvPicPr>
        <p:blipFill>
          <a:blip r:embed="rId2"/>
          <a:stretch>
            <a:fillRect/>
          </a:stretch>
        </p:blipFill>
        <p:spPr>
          <a:xfrm>
            <a:off x="3454400" y="419002"/>
            <a:ext cx="7999949" cy="5902936"/>
          </a:xfrm>
          <a:prstGeom prst="rect">
            <a:avLst/>
          </a:prstGeom>
        </p:spPr>
      </p:pic>
      <p:sp>
        <p:nvSpPr>
          <p:cNvPr id="10" name="TextBox 9">
            <a:extLst>
              <a:ext uri="{FF2B5EF4-FFF2-40B4-BE49-F238E27FC236}">
                <a16:creationId xmlns:a16="http://schemas.microsoft.com/office/drawing/2014/main" id="{44FCE106-E837-6031-D04F-9606436DAF88}"/>
              </a:ext>
            </a:extLst>
          </p:cNvPr>
          <p:cNvSpPr txBox="1"/>
          <p:nvPr/>
        </p:nvSpPr>
        <p:spPr>
          <a:xfrm>
            <a:off x="737651" y="1371601"/>
            <a:ext cx="1914585" cy="1477328"/>
          </a:xfrm>
          <a:prstGeom prst="rect">
            <a:avLst/>
          </a:prstGeom>
          <a:noFill/>
        </p:spPr>
        <p:txBody>
          <a:bodyPr wrap="square">
            <a:spAutoFit/>
          </a:bodyPr>
          <a:lstStyle/>
          <a:p>
            <a:r>
              <a:rPr lang="en-US" dirty="0">
                <a:latin typeface="+mj-lt"/>
              </a:rPr>
              <a:t>Screen shot of T</a:t>
            </a:r>
            <a:r>
              <a:rPr lang="en-US" sz="1800" dirty="0">
                <a:latin typeface="+mj-lt"/>
              </a:rPr>
              <a:t>he NETW211-DW resource group deleted in activity log.</a:t>
            </a:r>
            <a:endParaRPr lang="en-US" dirty="0">
              <a:latin typeface="+mj-lt"/>
            </a:endParaRPr>
          </a:p>
        </p:txBody>
      </p:sp>
    </p:spTree>
    <p:extLst>
      <p:ext uri="{BB962C8B-B14F-4D97-AF65-F5344CB8AC3E}">
        <p14:creationId xmlns:p14="http://schemas.microsoft.com/office/powerpoint/2010/main" val="2860914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492309"/>
            <a:ext cx="10820400" cy="717491"/>
          </a:xfrm>
        </p:spPr>
        <p:txBody>
          <a:bodyPr>
            <a:normAutofit/>
          </a:bodyPr>
          <a:lstStyle/>
          <a:p>
            <a:pPr algn="ctr">
              <a:buNone/>
            </a:pPr>
            <a:r>
              <a:rPr lang="en-US" sz="3600" dirty="0">
                <a:latin typeface="+mj-lt"/>
              </a:rPr>
              <a:t>Azure </a:t>
            </a:r>
            <a:r>
              <a:rPr lang="en-US" sz="3600" dirty="0" err="1">
                <a:latin typeface="+mj-lt"/>
              </a:rPr>
              <a:t>VNet</a:t>
            </a:r>
            <a:r>
              <a:rPr lang="en-US" sz="3600" dirty="0">
                <a:latin typeface="+mj-lt"/>
              </a:rPr>
              <a:t> and Subnets</a:t>
            </a:r>
          </a:p>
          <a:p>
            <a:pPr algn="ctr">
              <a:buNone/>
            </a:pPr>
            <a:endParaRPr lang="en-US" dirty="0"/>
          </a:p>
          <a:p>
            <a:pPr algn="ctr">
              <a:buNone/>
            </a:pPr>
            <a:endParaRPr lang="en-US" dirty="0"/>
          </a:p>
        </p:txBody>
      </p:sp>
      <p:sp>
        <p:nvSpPr>
          <p:cNvPr id="5" name="TextBox 4">
            <a:extLst>
              <a:ext uri="{FF2B5EF4-FFF2-40B4-BE49-F238E27FC236}">
                <a16:creationId xmlns:a16="http://schemas.microsoft.com/office/drawing/2014/main" id="{D0AED902-A81B-A74B-66E6-60E13F435CB8}"/>
              </a:ext>
            </a:extLst>
          </p:cNvPr>
          <p:cNvSpPr txBox="1"/>
          <p:nvPr/>
        </p:nvSpPr>
        <p:spPr>
          <a:xfrm>
            <a:off x="1524000" y="2236434"/>
            <a:ext cx="9144000" cy="3139321"/>
          </a:xfrm>
          <a:prstGeom prst="rect">
            <a:avLst/>
          </a:prstGeom>
          <a:noFill/>
        </p:spPr>
        <p:txBody>
          <a:bodyPr wrap="square" rtlCol="0">
            <a:spAutoFit/>
          </a:bodyPr>
          <a:lstStyle/>
          <a:p>
            <a:r>
              <a:rPr lang="en-US" dirty="0">
                <a:solidFill>
                  <a:schemeClr val="tx2"/>
                </a:solidFill>
                <a:latin typeface="+mj-lt"/>
              </a:rPr>
              <a:t>The next step is to set up two subnets within a virtual network for two virtual machines (VM) in the Azure environment.  Deploying each VM with user defined VNET settings to the correct Subnet_0 and Subnet_1 addresses.  I can verify by pinging from each Windows command prompt that emphasizes the connection between the virtual machines as successful and able to access an internet connection. To note we now have </a:t>
            </a:r>
            <a:r>
              <a:rPr lang="en-US" sz="1800" dirty="0">
                <a:solidFill>
                  <a:schemeClr val="tx2"/>
                </a:solidFill>
                <a:latin typeface="+mj-lt"/>
              </a:rPr>
              <a:t>a total of 251 usable and available IPv4 addresses for each Subnet_0 and Subnet_1. In a traditional network two out of these addresses each are dedicated to the Network and Broadcast addresses, the first and last IP address. Azure utilizes five IP addresses within each subnet as reserved.  Network address, Default gateway address, two DNS IP addresses to the virtual network space, and a Network-Broadcast address.  </a:t>
            </a:r>
          </a:p>
          <a:p>
            <a:endParaRPr lang="en-US" sz="1800" dirty="0">
              <a:solidFill>
                <a:schemeClr val="tx2"/>
              </a:solidFill>
              <a:latin typeface="+mj-lt"/>
            </a:endParaRPr>
          </a:p>
          <a:p>
            <a:endParaRPr lang="en-US" dirty="0">
              <a:solidFill>
                <a:schemeClr val="tx2"/>
              </a:solidFill>
              <a:latin typeface="+mj-lt"/>
            </a:endParaRPr>
          </a:p>
        </p:txBody>
      </p:sp>
    </p:spTree>
    <p:extLst>
      <p:ext uri="{BB962C8B-B14F-4D97-AF65-F5344CB8AC3E}">
        <p14:creationId xmlns:p14="http://schemas.microsoft.com/office/powerpoint/2010/main" val="1540890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FADDAB32-E602-42AB-85E5-81A683738955}"/>
              </a:ext>
            </a:extLst>
          </p:cNvPr>
          <p:cNvSpPr txBox="1">
            <a:spLocks/>
          </p:cNvSpPr>
          <p:nvPr/>
        </p:nvSpPr>
        <p:spPr>
          <a:xfrm>
            <a:off x="1066800" y="6108599"/>
            <a:ext cx="10439400" cy="646471"/>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chemeClr val="tx2"/>
                </a:solidFill>
                <a:latin typeface="+mj-lt"/>
              </a:rPr>
              <a:t>This screenshot includes </a:t>
            </a:r>
            <a:r>
              <a:rPr lang="en-US" sz="1800" b="1" dirty="0">
                <a:solidFill>
                  <a:schemeClr val="tx2"/>
                </a:solidFill>
                <a:latin typeface="+mj-lt"/>
              </a:rPr>
              <a:t>the Properties section of the Subnet0-VM page</a:t>
            </a:r>
            <a:r>
              <a:rPr lang="en-US" sz="1800" dirty="0">
                <a:solidFill>
                  <a:schemeClr val="tx2"/>
                </a:solidFill>
                <a:latin typeface="+mj-lt"/>
              </a:rPr>
              <a:t>, showing the networking and size information of the VM.</a:t>
            </a:r>
          </a:p>
          <a:p>
            <a:pPr marL="0" indent="0">
              <a:buNone/>
            </a:pPr>
            <a:endParaRPr lang="en-US" sz="1800" dirty="0">
              <a:solidFill>
                <a:schemeClr val="tx2"/>
              </a:solidFill>
              <a:latin typeface="+mj-lt"/>
            </a:endParaRPr>
          </a:p>
          <a:p>
            <a:pPr marL="0" indent="0">
              <a:buNone/>
            </a:pPr>
            <a:endParaRPr lang="en-US" sz="1800" dirty="0">
              <a:solidFill>
                <a:schemeClr val="tx2"/>
              </a:solidFill>
              <a:latin typeface="+mj-lt"/>
            </a:endParaRPr>
          </a:p>
        </p:txBody>
      </p:sp>
      <p:sp>
        <p:nvSpPr>
          <p:cNvPr id="7" name="Title 1">
            <a:extLst>
              <a:ext uri="{FF2B5EF4-FFF2-40B4-BE49-F238E27FC236}">
                <a16:creationId xmlns:a16="http://schemas.microsoft.com/office/drawing/2014/main" id="{12570DED-E942-4274-A5C5-61D0403EDC64}"/>
              </a:ext>
            </a:extLst>
          </p:cNvPr>
          <p:cNvSpPr txBox="1">
            <a:spLocks/>
          </p:cNvSpPr>
          <p:nvPr/>
        </p:nvSpPr>
        <p:spPr>
          <a:xfrm>
            <a:off x="1671320" y="-57646"/>
            <a:ext cx="8458200" cy="66724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Deploying VMs into Subnets (1 of 3)</a:t>
            </a:r>
          </a:p>
        </p:txBody>
      </p:sp>
      <p:sp>
        <p:nvSpPr>
          <p:cNvPr id="2" name="Date Placeholder 1">
            <a:extLst>
              <a:ext uri="{FF2B5EF4-FFF2-40B4-BE49-F238E27FC236}">
                <a16:creationId xmlns:a16="http://schemas.microsoft.com/office/drawing/2014/main" id="{04BCA5C5-27ED-7126-508C-4B468287FC82}"/>
              </a:ext>
            </a:extLst>
          </p:cNvPr>
          <p:cNvSpPr>
            <a:spLocks noGrp="1"/>
          </p:cNvSpPr>
          <p:nvPr>
            <p:ph type="dt" sz="half" idx="10"/>
          </p:nvPr>
        </p:nvSpPr>
        <p:spPr/>
        <p:txBody>
          <a:bodyPr/>
          <a:lstStyle/>
          <a:p>
            <a:fld id="{E67BA6A4-0FDF-41F3-A658-2A0B5609A1E8}" type="datetime1">
              <a:rPr lang="en-US" smtClean="0"/>
              <a:t>2/16/2024</a:t>
            </a:fld>
            <a:endParaRPr lang="en-US"/>
          </a:p>
        </p:txBody>
      </p:sp>
      <p:sp>
        <p:nvSpPr>
          <p:cNvPr id="6" name="Slide Number Placeholder 5">
            <a:extLst>
              <a:ext uri="{FF2B5EF4-FFF2-40B4-BE49-F238E27FC236}">
                <a16:creationId xmlns:a16="http://schemas.microsoft.com/office/drawing/2014/main" id="{56CE242A-2B6F-714F-9BE1-3A01D86FDCBD}"/>
              </a:ext>
            </a:extLst>
          </p:cNvPr>
          <p:cNvSpPr>
            <a:spLocks noGrp="1"/>
          </p:cNvSpPr>
          <p:nvPr>
            <p:ph type="sldNum" sz="quarter" idx="12"/>
          </p:nvPr>
        </p:nvSpPr>
        <p:spPr/>
        <p:txBody>
          <a:bodyPr/>
          <a:lstStyle/>
          <a:p>
            <a:fld id="{89447F04-5B4A-4B3A-B7B2-0498BAC8F13C}" type="slidenum">
              <a:rPr lang="en-US" smtClean="0"/>
              <a:pPr/>
              <a:t>9</a:t>
            </a:fld>
            <a:endParaRPr lang="en-US"/>
          </a:p>
        </p:txBody>
      </p:sp>
      <p:pic>
        <p:nvPicPr>
          <p:cNvPr id="11" name="Picture 10">
            <a:extLst>
              <a:ext uri="{FF2B5EF4-FFF2-40B4-BE49-F238E27FC236}">
                <a16:creationId xmlns:a16="http://schemas.microsoft.com/office/drawing/2014/main" id="{67D48C2A-E917-519C-DA2B-67FD42023641}"/>
              </a:ext>
            </a:extLst>
          </p:cNvPr>
          <p:cNvPicPr>
            <a:picLocks noChangeAspect="1"/>
          </p:cNvPicPr>
          <p:nvPr/>
        </p:nvPicPr>
        <p:blipFill>
          <a:blip r:embed="rId2"/>
          <a:stretch>
            <a:fillRect/>
          </a:stretch>
        </p:blipFill>
        <p:spPr>
          <a:xfrm>
            <a:off x="1128661" y="522666"/>
            <a:ext cx="9934677" cy="5521859"/>
          </a:xfrm>
          <a:prstGeom prst="rect">
            <a:avLst/>
          </a:prstGeom>
        </p:spPr>
      </p:pic>
    </p:spTree>
  </p:cSld>
  <p:clrMapOvr>
    <a:masterClrMapping/>
  </p:clrMapOvr>
</p:sld>
</file>

<file path=ppt/theme/theme1.xml><?xml version="1.0" encoding="utf-8"?>
<a:theme xmlns:a="http://schemas.openxmlformats.org/drawingml/2006/main" name="ClassicFrameVTI">
  <a:themeElements>
    <a:clrScheme name="Custom 22">
      <a:dk1>
        <a:sysClr val="windowText" lastClr="000000"/>
      </a:dk1>
      <a:lt1>
        <a:sysClr val="window" lastClr="FFFFFF"/>
      </a:lt1>
      <a:dk2>
        <a:srgbClr val="293737"/>
      </a:dk2>
      <a:lt2>
        <a:srgbClr val="EEF2F0"/>
      </a:lt2>
      <a:accent1>
        <a:srgbClr val="749090"/>
      </a:accent1>
      <a:accent2>
        <a:srgbClr val="A5A5A5"/>
      </a:accent2>
      <a:accent3>
        <a:srgbClr val="91A39B"/>
      </a:accent3>
      <a:accent4>
        <a:srgbClr val="A9A698"/>
      </a:accent4>
      <a:accent5>
        <a:srgbClr val="A2A79A"/>
      </a:accent5>
      <a:accent6>
        <a:srgbClr val="897F65"/>
      </a:accent6>
      <a:hlink>
        <a:srgbClr val="92872F"/>
      </a:hlink>
      <a:folHlink>
        <a:srgbClr val="AB73A9"/>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Classic frame</Template>
  <TotalTime>403</TotalTime>
  <Words>2606</Words>
  <Application>Microsoft Office PowerPoint</Application>
  <PresentationFormat>Widescreen</PresentationFormat>
  <Paragraphs>166</Paragraphs>
  <Slides>33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Aptos</vt:lpstr>
      <vt:lpstr>Arial</vt:lpstr>
      <vt:lpstr>Calibri</vt:lpstr>
      <vt:lpstr>Gill Sans MT</vt:lpstr>
      <vt:lpstr>Goudy Old Style</vt:lpstr>
      <vt:lpstr>ClassicFrameVTI</vt:lpstr>
      <vt:lpstr>Cloud Services: Azure NETW211 Fundamentals of Cloud Computing </vt:lpstr>
      <vt:lpstr>PowerPoint Presentation</vt:lpstr>
      <vt:lpstr>Virtual Machine Instances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Challenges</vt:lpstr>
      <vt:lpstr>Career skills</vt:lpstr>
      <vt:lpstr>Conclusion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Cloud Services: Azure NETW211 Fundamentals of Cloud Computing </dc:title>
  <dc:creator>Danial Waseem</dc:creator>
  <cp:lastModifiedBy>Danial Waseem</cp:lastModifiedBy>
  <cp:revision>1</cp:revision>
  <dcterms:created xsi:type="dcterms:W3CDTF">2024-02-15T17:18:23Z</dcterms:created>
  <dcterms:modified xsi:type="dcterms:W3CDTF">2024-02-16T12:02:55Z</dcterms:modified>
</cp:coreProperties>
</file>