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0"/>
  </p:notesMasterIdLst>
  <p:handoutMasterIdLst>
    <p:handoutMasterId r:id="rId31"/>
  </p:handoutMasterIdLst>
  <p:sldIdLst>
    <p:sldId id="256" r:id="rId2"/>
    <p:sldId id="283" r:id="rId3"/>
    <p:sldId id="257" r:id="rId4"/>
    <p:sldId id="258" r:id="rId5"/>
    <p:sldId id="259" r:id="rId6"/>
    <p:sldId id="261" r:id="rId7"/>
    <p:sldId id="262" r:id="rId8"/>
    <p:sldId id="263" r:id="rId9"/>
    <p:sldId id="264" r:id="rId10"/>
    <p:sldId id="265" r:id="rId11"/>
    <p:sldId id="266" r:id="rId12"/>
    <p:sldId id="267" r:id="rId13"/>
    <p:sldId id="260"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CAA6C-77D4-4AE9-809D-260186A21AB7}" v="30" dt="2024-02-15T15:08:03.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96247" autoAdjust="0"/>
  </p:normalViewPr>
  <p:slideViewPr>
    <p:cSldViewPr snapToGrid="0">
      <p:cViewPr varScale="1">
        <p:scale>
          <a:sx n="106" d="100"/>
          <a:sy n="106" d="100"/>
        </p:scale>
        <p:origin x="1914" y="11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4" d="100"/>
          <a:sy n="84"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al Waseem" userId="7dea977c7c76c73a" providerId="LiveId" clId="{0BCCAA6C-77D4-4AE9-809D-260186A21AB7}"/>
    <pc:docChg chg="undo custSel addSld modSld addMainMaster delMainMaster modMainMaster modNotesMaster modHandout">
      <pc:chgData name="Danial Waseem" userId="7dea977c7c76c73a" providerId="LiveId" clId="{0BCCAA6C-77D4-4AE9-809D-260186A21AB7}" dt="2024-02-18T16:56:13.898" v="13827" actId="20577"/>
      <pc:docMkLst>
        <pc:docMk/>
      </pc:docMkLst>
      <pc:sldChg chg="addSp delSp modSp mod">
        <pc:chgData name="Danial Waseem" userId="7dea977c7c76c73a" providerId="LiveId" clId="{0BCCAA6C-77D4-4AE9-809D-260186A21AB7}" dt="2024-02-17T18:20:38.573" v="13823" actId="20577"/>
        <pc:sldMkLst>
          <pc:docMk/>
          <pc:sldMk cId="3086593758" sldId="256"/>
        </pc:sldMkLst>
        <pc:spChg chg="mod">
          <ac:chgData name="Danial Waseem" userId="7dea977c7c76c73a" providerId="LiveId" clId="{0BCCAA6C-77D4-4AE9-809D-260186A21AB7}" dt="2024-02-17T18:20:38.573" v="13823" actId="20577"/>
          <ac:spMkLst>
            <pc:docMk/>
            <pc:sldMk cId="3086593758" sldId="256"/>
            <ac:spMk id="2" creationId="{802129E9-26DA-7072-56A6-A1830C5BA807}"/>
          </ac:spMkLst>
        </pc:spChg>
        <pc:spChg chg="mod">
          <ac:chgData name="Danial Waseem" userId="7dea977c7c76c73a" providerId="LiveId" clId="{0BCCAA6C-77D4-4AE9-809D-260186A21AB7}" dt="2024-02-13T13:08:13.310" v="180" actId="1076"/>
          <ac:spMkLst>
            <pc:docMk/>
            <pc:sldMk cId="3086593758" sldId="256"/>
            <ac:spMk id="3" creationId="{FA8014DC-1BC7-8A1A-9594-03A767EE0F88}"/>
          </ac:spMkLst>
        </pc:spChg>
        <pc:picChg chg="add del mod ord">
          <ac:chgData name="Danial Waseem" userId="7dea977c7c76c73a" providerId="LiveId" clId="{0BCCAA6C-77D4-4AE9-809D-260186A21AB7}" dt="2024-02-15T14:45:39.436" v="13692" actId="478"/>
          <ac:picMkLst>
            <pc:docMk/>
            <pc:sldMk cId="3086593758" sldId="256"/>
            <ac:picMk id="5" creationId="{E9CFEAB9-A7BC-2C6B-47E9-5B95B7A99770}"/>
          </ac:picMkLst>
        </pc:picChg>
        <pc:picChg chg="add mod ord">
          <ac:chgData name="Danial Waseem" userId="7dea977c7c76c73a" providerId="LiveId" clId="{0BCCAA6C-77D4-4AE9-809D-260186A21AB7}" dt="2024-02-15T14:49:42.947" v="13737" actId="1076"/>
          <ac:picMkLst>
            <pc:docMk/>
            <pc:sldMk cId="3086593758" sldId="256"/>
            <ac:picMk id="7" creationId="{087C5C61-EA91-D94F-F8E2-6A1C68DCB96E}"/>
          </ac:picMkLst>
        </pc:picChg>
      </pc:sldChg>
      <pc:sldChg chg="addSp modSp mod">
        <pc:chgData name="Danial Waseem" userId="7dea977c7c76c73a" providerId="LiveId" clId="{0BCCAA6C-77D4-4AE9-809D-260186A21AB7}" dt="2024-02-15T14:50:49.910" v="13757" actId="29295"/>
        <pc:sldMkLst>
          <pc:docMk/>
          <pc:sldMk cId="2794672460" sldId="257"/>
        </pc:sldMkLst>
        <pc:spChg chg="mod">
          <ac:chgData name="Danial Waseem" userId="7dea977c7c76c73a" providerId="LiveId" clId="{0BCCAA6C-77D4-4AE9-809D-260186A21AB7}" dt="2024-02-14T20:12:04.503" v="2831" actId="14100"/>
          <ac:spMkLst>
            <pc:docMk/>
            <pc:sldMk cId="2794672460" sldId="257"/>
            <ac:spMk id="2" creationId="{196B7884-8B43-E316-1CF7-3315225F66DB}"/>
          </ac:spMkLst>
        </pc:spChg>
        <pc:spChg chg="mod">
          <ac:chgData name="Danial Waseem" userId="7dea977c7c76c73a" providerId="LiveId" clId="{0BCCAA6C-77D4-4AE9-809D-260186A21AB7}" dt="2024-02-15T11:20:18.177" v="11556" actId="20577"/>
          <ac:spMkLst>
            <pc:docMk/>
            <pc:sldMk cId="2794672460" sldId="257"/>
            <ac:spMk id="3" creationId="{69CEE4EA-94B0-2ED5-2173-E0CB4E7E0DF8}"/>
          </ac:spMkLst>
        </pc:spChg>
        <pc:spChg chg="add mod">
          <ac:chgData name="Danial Waseem" userId="7dea977c7c76c73a" providerId="LiveId" clId="{0BCCAA6C-77D4-4AE9-809D-260186A21AB7}" dt="2024-02-15T11:58:47.180" v="12693" actId="20578"/>
          <ac:spMkLst>
            <pc:docMk/>
            <pc:sldMk cId="2794672460" sldId="257"/>
            <ac:spMk id="4" creationId="{D4AB4174-53C2-0A74-FAD2-168D75B31364}"/>
          </ac:spMkLst>
        </pc:spChg>
        <pc:picChg chg="add mod">
          <ac:chgData name="Danial Waseem" userId="7dea977c7c76c73a" providerId="LiveId" clId="{0BCCAA6C-77D4-4AE9-809D-260186A21AB7}" dt="2024-02-15T14:50:49.910" v="13757" actId="29295"/>
          <ac:picMkLst>
            <pc:docMk/>
            <pc:sldMk cId="2794672460" sldId="257"/>
            <ac:picMk id="6" creationId="{2F9C8A7D-E118-5F70-5CFD-F9BA56CE3BCC}"/>
          </ac:picMkLst>
        </pc:picChg>
      </pc:sldChg>
      <pc:sldChg chg="modSp mod">
        <pc:chgData name="Danial Waseem" userId="7dea977c7c76c73a" providerId="LiveId" clId="{0BCCAA6C-77D4-4AE9-809D-260186A21AB7}" dt="2024-02-14T20:34:53.936" v="3993" actId="1076"/>
        <pc:sldMkLst>
          <pc:docMk/>
          <pc:sldMk cId="817421400" sldId="258"/>
        </pc:sldMkLst>
        <pc:spChg chg="mod">
          <ac:chgData name="Danial Waseem" userId="7dea977c7c76c73a" providerId="LiveId" clId="{0BCCAA6C-77D4-4AE9-809D-260186A21AB7}" dt="2024-02-14T20:33:28.465" v="3976" actId="1076"/>
          <ac:spMkLst>
            <pc:docMk/>
            <pc:sldMk cId="817421400" sldId="258"/>
            <ac:spMk id="2" creationId="{12570DED-E942-4274-A5C5-61D0403EDC64}"/>
          </ac:spMkLst>
        </pc:spChg>
        <pc:spChg chg="mod">
          <ac:chgData name="Danial Waseem" userId="7dea977c7c76c73a" providerId="LiveId" clId="{0BCCAA6C-77D4-4AE9-809D-260186A21AB7}" dt="2024-02-14T20:34:53.936" v="3993" actId="1076"/>
          <ac:spMkLst>
            <pc:docMk/>
            <pc:sldMk cId="817421400" sldId="258"/>
            <ac:spMk id="7" creationId="{FADDAB32-E602-42AB-85E5-81A683738955}"/>
          </ac:spMkLst>
        </pc:spChg>
        <pc:picChg chg="mod">
          <ac:chgData name="Danial Waseem" userId="7dea977c7c76c73a" providerId="LiveId" clId="{0BCCAA6C-77D4-4AE9-809D-260186A21AB7}" dt="2024-02-14T20:33:13.135" v="3972" actId="1076"/>
          <ac:picMkLst>
            <pc:docMk/>
            <pc:sldMk cId="817421400" sldId="258"/>
            <ac:picMk id="4" creationId="{E580B822-AA26-195A-32BA-7931BB9BBC19}"/>
          </ac:picMkLst>
        </pc:picChg>
      </pc:sldChg>
      <pc:sldChg chg="modSp mod">
        <pc:chgData name="Danial Waseem" userId="7dea977c7c76c73a" providerId="LiveId" clId="{0BCCAA6C-77D4-4AE9-809D-260186A21AB7}" dt="2024-02-15T15:06:47.234" v="13809" actId="20577"/>
        <pc:sldMkLst>
          <pc:docMk/>
          <pc:sldMk cId="3214001409" sldId="259"/>
        </pc:sldMkLst>
        <pc:spChg chg="mod">
          <ac:chgData name="Danial Waseem" userId="7dea977c7c76c73a" providerId="LiveId" clId="{0BCCAA6C-77D4-4AE9-809D-260186A21AB7}" dt="2024-02-14T20:34:38.013" v="3990" actId="1076"/>
          <ac:spMkLst>
            <pc:docMk/>
            <pc:sldMk cId="3214001409" sldId="259"/>
            <ac:spMk id="2" creationId="{12570DED-E942-4274-A5C5-61D0403EDC64}"/>
          </ac:spMkLst>
        </pc:spChg>
        <pc:spChg chg="mod">
          <ac:chgData name="Danial Waseem" userId="7dea977c7c76c73a" providerId="LiveId" clId="{0BCCAA6C-77D4-4AE9-809D-260186A21AB7}" dt="2024-02-15T15:06:47.234" v="13809" actId="20577"/>
          <ac:spMkLst>
            <pc:docMk/>
            <pc:sldMk cId="3214001409" sldId="259"/>
            <ac:spMk id="7" creationId="{FADDAB32-E602-42AB-85E5-81A683738955}"/>
          </ac:spMkLst>
        </pc:spChg>
        <pc:picChg chg="mod">
          <ac:chgData name="Danial Waseem" userId="7dea977c7c76c73a" providerId="LiveId" clId="{0BCCAA6C-77D4-4AE9-809D-260186A21AB7}" dt="2024-02-14T20:34:17.380" v="3988" actId="1076"/>
          <ac:picMkLst>
            <pc:docMk/>
            <pc:sldMk cId="3214001409" sldId="259"/>
            <ac:picMk id="4" creationId="{EAF39B5C-3179-0376-9D91-1A9FDEA17865}"/>
          </ac:picMkLst>
        </pc:picChg>
      </pc:sldChg>
      <pc:sldChg chg="modSp mod">
        <pc:chgData name="Danial Waseem" userId="7dea977c7c76c73a" providerId="LiveId" clId="{0BCCAA6C-77D4-4AE9-809D-260186A21AB7}" dt="2024-02-15T11:44:09.026" v="12185" actId="20577"/>
        <pc:sldMkLst>
          <pc:docMk/>
          <pc:sldMk cId="4021142295" sldId="260"/>
        </pc:sldMkLst>
        <pc:spChg chg="mod">
          <ac:chgData name="Danial Waseem" userId="7dea977c7c76c73a" providerId="LiveId" clId="{0BCCAA6C-77D4-4AE9-809D-260186A21AB7}" dt="2024-02-15T11:44:09.026" v="12185" actId="20577"/>
          <ac:spMkLst>
            <pc:docMk/>
            <pc:sldMk cId="4021142295" sldId="260"/>
            <ac:spMk id="5" creationId="{62F1FD27-E00B-1C92-0F82-C53A2BBEB28A}"/>
          </ac:spMkLst>
        </pc:spChg>
      </pc:sldChg>
      <pc:sldChg chg="addSp delSp modSp mod">
        <pc:chgData name="Danial Waseem" userId="7dea977c7c76c73a" providerId="LiveId" clId="{0BCCAA6C-77D4-4AE9-809D-260186A21AB7}" dt="2024-02-18T16:56:13.898" v="13827" actId="20577"/>
        <pc:sldMkLst>
          <pc:docMk/>
          <pc:sldMk cId="4031472039" sldId="261"/>
        </pc:sldMkLst>
        <pc:spChg chg="mod">
          <ac:chgData name="Danial Waseem" userId="7dea977c7c76c73a" providerId="LiveId" clId="{0BCCAA6C-77D4-4AE9-809D-260186A21AB7}" dt="2024-02-14T21:00:06.976" v="5812" actId="14100"/>
          <ac:spMkLst>
            <pc:docMk/>
            <pc:sldMk cId="4031472039" sldId="261"/>
            <ac:spMk id="2" creationId="{815E2B0C-B760-DF6D-D045-FDF82F3132B0}"/>
          </ac:spMkLst>
        </pc:spChg>
        <pc:spChg chg="del mod">
          <ac:chgData name="Danial Waseem" userId="7dea977c7c76c73a" providerId="LiveId" clId="{0BCCAA6C-77D4-4AE9-809D-260186A21AB7}" dt="2024-02-14T22:16:34.340" v="7701" actId="478"/>
          <ac:spMkLst>
            <pc:docMk/>
            <pc:sldMk cId="4031472039" sldId="261"/>
            <ac:spMk id="3" creationId="{9A6721CC-67F0-139F-87A4-F033B2C12977}"/>
          </ac:spMkLst>
        </pc:spChg>
        <pc:spChg chg="add mod">
          <ac:chgData name="Danial Waseem" userId="7dea977c7c76c73a" providerId="LiveId" clId="{0BCCAA6C-77D4-4AE9-809D-260186A21AB7}" dt="2024-02-18T16:56:13.898" v="13827" actId="20577"/>
          <ac:spMkLst>
            <pc:docMk/>
            <pc:sldMk cId="4031472039" sldId="261"/>
            <ac:spMk id="4" creationId="{7AC45A8F-75E8-11EE-6436-67C0FA17BC63}"/>
          </ac:spMkLst>
        </pc:spChg>
      </pc:sldChg>
      <pc:sldChg chg="modSp mod">
        <pc:chgData name="Danial Waseem" userId="7dea977c7c76c73a" providerId="LiveId" clId="{0BCCAA6C-77D4-4AE9-809D-260186A21AB7}" dt="2024-02-15T11:25:03.597" v="11602" actId="20577"/>
        <pc:sldMkLst>
          <pc:docMk/>
          <pc:sldMk cId="98318913" sldId="262"/>
        </pc:sldMkLst>
        <pc:spChg chg="mod">
          <ac:chgData name="Danial Waseem" userId="7dea977c7c76c73a" providerId="LiveId" clId="{0BCCAA6C-77D4-4AE9-809D-260186A21AB7}" dt="2024-02-14T21:36:59.113" v="6372" actId="1076"/>
          <ac:spMkLst>
            <pc:docMk/>
            <pc:sldMk cId="98318913" sldId="262"/>
            <ac:spMk id="8" creationId="{00000000-0000-0000-0000-000000000000}"/>
          </ac:spMkLst>
        </pc:spChg>
        <pc:spChg chg="mod">
          <ac:chgData name="Danial Waseem" userId="7dea977c7c76c73a" providerId="LiveId" clId="{0BCCAA6C-77D4-4AE9-809D-260186A21AB7}" dt="2024-02-15T11:25:03.597" v="11602" actId="20577"/>
          <ac:spMkLst>
            <pc:docMk/>
            <pc:sldMk cId="98318913" sldId="262"/>
            <ac:spMk id="9" creationId="{00000000-0000-0000-0000-000000000000}"/>
          </ac:spMkLst>
        </pc:spChg>
      </pc:sldChg>
      <pc:sldChg chg="modSp mod">
        <pc:chgData name="Danial Waseem" userId="7dea977c7c76c73a" providerId="LiveId" clId="{0BCCAA6C-77D4-4AE9-809D-260186A21AB7}" dt="2024-02-14T23:11:35.203" v="10378" actId="1076"/>
        <pc:sldMkLst>
          <pc:docMk/>
          <pc:sldMk cId="860420003" sldId="263"/>
        </pc:sldMkLst>
        <pc:spChg chg="mod">
          <ac:chgData name="Danial Waseem" userId="7dea977c7c76c73a" providerId="LiveId" clId="{0BCCAA6C-77D4-4AE9-809D-260186A21AB7}" dt="2024-02-14T23:11:33.391" v="10377" actId="1076"/>
          <ac:spMkLst>
            <pc:docMk/>
            <pc:sldMk cId="860420003" sldId="263"/>
            <ac:spMk id="2" creationId="{12570DED-E942-4274-A5C5-61D0403EDC64}"/>
          </ac:spMkLst>
        </pc:spChg>
        <pc:spChg chg="mod">
          <ac:chgData name="Danial Waseem" userId="7dea977c7c76c73a" providerId="LiveId" clId="{0BCCAA6C-77D4-4AE9-809D-260186A21AB7}" dt="2024-02-14T23:11:35.203" v="10378" actId="1076"/>
          <ac:spMkLst>
            <pc:docMk/>
            <pc:sldMk cId="860420003" sldId="263"/>
            <ac:spMk id="7" creationId="{FADDAB32-E602-42AB-85E5-81A683738955}"/>
          </ac:spMkLst>
        </pc:spChg>
        <pc:picChg chg="mod">
          <ac:chgData name="Danial Waseem" userId="7dea977c7c76c73a" providerId="LiveId" clId="{0BCCAA6C-77D4-4AE9-809D-260186A21AB7}" dt="2024-02-14T20:44:59.519" v="4953" actId="1076"/>
          <ac:picMkLst>
            <pc:docMk/>
            <pc:sldMk cId="860420003" sldId="263"/>
            <ac:picMk id="4" creationId="{4D687796-893E-5EE2-C0A0-89786D834AC9}"/>
          </ac:picMkLst>
        </pc:picChg>
      </pc:sldChg>
      <pc:sldChg chg="addSp delSp modSp mod">
        <pc:chgData name="Danial Waseem" userId="7dea977c7c76c73a" providerId="LiveId" clId="{0BCCAA6C-77D4-4AE9-809D-260186A21AB7}" dt="2024-02-15T15:06:02.099" v="13797" actId="20577"/>
        <pc:sldMkLst>
          <pc:docMk/>
          <pc:sldMk cId="3586168790" sldId="264"/>
        </pc:sldMkLst>
        <pc:spChg chg="mod">
          <ac:chgData name="Danial Waseem" userId="7dea977c7c76c73a" providerId="LiveId" clId="{0BCCAA6C-77D4-4AE9-809D-260186A21AB7}" dt="2024-02-14T21:57:21.902" v="7188" actId="1076"/>
          <ac:spMkLst>
            <pc:docMk/>
            <pc:sldMk cId="3586168790" sldId="264"/>
            <ac:spMk id="2" creationId="{2288C37F-FD9C-E382-2114-0FF9072D3DD9}"/>
          </ac:spMkLst>
        </pc:spChg>
        <pc:spChg chg="mod">
          <ac:chgData name="Danial Waseem" userId="7dea977c7c76c73a" providerId="LiveId" clId="{0BCCAA6C-77D4-4AE9-809D-260186A21AB7}" dt="2024-02-15T11:26:37.065" v="11643" actId="20577"/>
          <ac:spMkLst>
            <pc:docMk/>
            <pc:sldMk cId="3586168790" sldId="264"/>
            <ac:spMk id="3" creationId="{48575795-54A0-43AA-0BE4-5BAD556C842D}"/>
          </ac:spMkLst>
        </pc:spChg>
        <pc:spChg chg="add mod">
          <ac:chgData name="Danial Waseem" userId="7dea977c7c76c73a" providerId="LiveId" clId="{0BCCAA6C-77D4-4AE9-809D-260186A21AB7}" dt="2024-02-14T21:51:24.724" v="7055" actId="1076"/>
          <ac:spMkLst>
            <pc:docMk/>
            <pc:sldMk cId="3586168790" sldId="264"/>
            <ac:spMk id="4" creationId="{01B0D72F-E9A5-9B6A-4353-01AF60C99781}"/>
          </ac:spMkLst>
        </pc:spChg>
        <pc:spChg chg="add mod">
          <ac:chgData name="Danial Waseem" userId="7dea977c7c76c73a" providerId="LiveId" clId="{0BCCAA6C-77D4-4AE9-809D-260186A21AB7}" dt="2024-02-15T15:06:02.099" v="13797" actId="20577"/>
          <ac:spMkLst>
            <pc:docMk/>
            <pc:sldMk cId="3586168790" sldId="264"/>
            <ac:spMk id="5" creationId="{97BFB289-48EC-5DB0-7B02-248162AE81FD}"/>
          </ac:spMkLst>
        </pc:spChg>
        <pc:picChg chg="add del mod">
          <ac:chgData name="Danial Waseem" userId="7dea977c7c76c73a" providerId="LiveId" clId="{0BCCAA6C-77D4-4AE9-809D-260186A21AB7}" dt="2024-02-15T14:52:14.092" v="13765" actId="478"/>
          <ac:picMkLst>
            <pc:docMk/>
            <pc:sldMk cId="3586168790" sldId="264"/>
            <ac:picMk id="7" creationId="{532A2B03-0B82-142E-0725-C057AA0F0A2B}"/>
          </ac:picMkLst>
        </pc:picChg>
      </pc:sldChg>
      <pc:sldChg chg="modSp mod">
        <pc:chgData name="Danial Waseem" userId="7dea977c7c76c73a" providerId="LiveId" clId="{0BCCAA6C-77D4-4AE9-809D-260186A21AB7}" dt="2024-02-15T11:35:41.627" v="11999" actId="313"/>
        <pc:sldMkLst>
          <pc:docMk/>
          <pc:sldMk cId="4142817972" sldId="265"/>
        </pc:sldMkLst>
        <pc:spChg chg="mod">
          <ac:chgData name="Danial Waseem" userId="7dea977c7c76c73a" providerId="LiveId" clId="{0BCCAA6C-77D4-4AE9-809D-260186A21AB7}" dt="2024-02-15T11:35:41.627" v="11999" actId="313"/>
          <ac:spMkLst>
            <pc:docMk/>
            <pc:sldMk cId="4142817972" sldId="265"/>
            <ac:spMk id="5" creationId="{62F1FD27-E00B-1C92-0F82-C53A2BBEB28A}"/>
          </ac:spMkLst>
        </pc:spChg>
      </pc:sldChg>
      <pc:sldChg chg="modSp mod">
        <pc:chgData name="Danial Waseem" userId="7dea977c7c76c73a" providerId="LiveId" clId="{0BCCAA6C-77D4-4AE9-809D-260186A21AB7}" dt="2024-02-15T15:05:46.859" v="13791" actId="20577"/>
        <pc:sldMkLst>
          <pc:docMk/>
          <pc:sldMk cId="310835691" sldId="266"/>
        </pc:sldMkLst>
        <pc:spChg chg="mod">
          <ac:chgData name="Danial Waseem" userId="7dea977c7c76c73a" providerId="LiveId" clId="{0BCCAA6C-77D4-4AE9-809D-260186A21AB7}" dt="2024-02-15T15:05:46.859" v="13791" actId="20577"/>
          <ac:spMkLst>
            <pc:docMk/>
            <pc:sldMk cId="310835691" sldId="266"/>
            <ac:spMk id="5" creationId="{62F1FD27-E00B-1C92-0F82-C53A2BBEB28A}"/>
          </ac:spMkLst>
        </pc:spChg>
      </pc:sldChg>
      <pc:sldChg chg="modSp mod">
        <pc:chgData name="Danial Waseem" userId="7dea977c7c76c73a" providerId="LiveId" clId="{0BCCAA6C-77D4-4AE9-809D-260186A21AB7}" dt="2024-02-15T15:05:38.279" v="13788" actId="20577"/>
        <pc:sldMkLst>
          <pc:docMk/>
          <pc:sldMk cId="4210741106" sldId="267"/>
        </pc:sldMkLst>
        <pc:spChg chg="mod">
          <ac:chgData name="Danial Waseem" userId="7dea977c7c76c73a" providerId="LiveId" clId="{0BCCAA6C-77D4-4AE9-809D-260186A21AB7}" dt="2024-02-15T15:05:38.279" v="13788" actId="20577"/>
          <ac:spMkLst>
            <pc:docMk/>
            <pc:sldMk cId="4210741106" sldId="267"/>
            <ac:spMk id="3" creationId="{726FB1FB-A310-C684-71A8-C457D9411466}"/>
          </ac:spMkLst>
        </pc:spChg>
      </pc:sldChg>
      <pc:sldChg chg="addSp modSp mod">
        <pc:chgData name="Danial Waseem" userId="7dea977c7c76c73a" providerId="LiveId" clId="{0BCCAA6C-77D4-4AE9-809D-260186A21AB7}" dt="2024-02-14T22:04:58.522" v="7262" actId="1076"/>
        <pc:sldMkLst>
          <pc:docMk/>
          <pc:sldMk cId="1467018118" sldId="268"/>
        </pc:sldMkLst>
        <pc:spChg chg="mod">
          <ac:chgData name="Danial Waseem" userId="7dea977c7c76c73a" providerId="LiveId" clId="{0BCCAA6C-77D4-4AE9-809D-260186A21AB7}" dt="2024-02-14T22:04:58.522" v="7262" actId="1076"/>
          <ac:spMkLst>
            <pc:docMk/>
            <pc:sldMk cId="1467018118" sldId="268"/>
            <ac:spMk id="5" creationId="{62F1FD27-E00B-1C92-0F82-C53A2BBEB28A}"/>
          </ac:spMkLst>
        </pc:spChg>
        <pc:grpChg chg="add mod">
          <ac:chgData name="Danial Waseem" userId="7dea977c7c76c73a" providerId="LiveId" clId="{0BCCAA6C-77D4-4AE9-809D-260186A21AB7}" dt="2024-02-14T22:04:44.648" v="7260" actId="164"/>
          <ac:grpSpMkLst>
            <pc:docMk/>
            <pc:sldMk cId="1467018118" sldId="268"/>
            <ac:grpSpMk id="3" creationId="{556D44BE-DF76-55C8-D5E0-349DA4D9336A}"/>
          </ac:grpSpMkLst>
        </pc:grpChg>
        <pc:graphicFrameChg chg="mod">
          <ac:chgData name="Danial Waseem" userId="7dea977c7c76c73a" providerId="LiveId" clId="{0BCCAA6C-77D4-4AE9-809D-260186A21AB7}" dt="2024-02-14T22:04:53.478" v="7261" actId="1076"/>
          <ac:graphicFrameMkLst>
            <pc:docMk/>
            <pc:sldMk cId="1467018118" sldId="268"/>
            <ac:graphicFrameMk id="2" creationId="{239C7CA7-9E73-E614-656F-419C54BDE704}"/>
          </ac:graphicFrameMkLst>
        </pc:graphicFrameChg>
      </pc:sldChg>
      <pc:sldChg chg="modSp mod">
        <pc:chgData name="Danial Waseem" userId="7dea977c7c76c73a" providerId="LiveId" clId="{0BCCAA6C-77D4-4AE9-809D-260186A21AB7}" dt="2024-02-15T11:46:00.809" v="12226" actId="20577"/>
        <pc:sldMkLst>
          <pc:docMk/>
          <pc:sldMk cId="1549217601" sldId="269"/>
        </pc:sldMkLst>
        <pc:spChg chg="mod">
          <ac:chgData name="Danial Waseem" userId="7dea977c7c76c73a" providerId="LiveId" clId="{0BCCAA6C-77D4-4AE9-809D-260186A21AB7}" dt="2024-02-14T22:05:27.891" v="7264" actId="1076"/>
          <ac:spMkLst>
            <pc:docMk/>
            <pc:sldMk cId="1549217601" sldId="269"/>
            <ac:spMk id="2" creationId="{9089493A-BEE0-66DB-FF7E-E3B4B60A2191}"/>
          </ac:spMkLst>
        </pc:spChg>
        <pc:spChg chg="mod">
          <ac:chgData name="Danial Waseem" userId="7dea977c7c76c73a" providerId="LiveId" clId="{0BCCAA6C-77D4-4AE9-809D-260186A21AB7}" dt="2024-02-15T11:46:00.809" v="12226" actId="20577"/>
          <ac:spMkLst>
            <pc:docMk/>
            <pc:sldMk cId="1549217601" sldId="269"/>
            <ac:spMk id="3" creationId="{DE09C313-299A-5C4B-570B-D33B7727114B}"/>
          </ac:spMkLst>
        </pc:spChg>
      </pc:sldChg>
      <pc:sldChg chg="modSp mod">
        <pc:chgData name="Danial Waseem" userId="7dea977c7c76c73a" providerId="LiveId" clId="{0BCCAA6C-77D4-4AE9-809D-260186A21AB7}" dt="2024-02-14T22:31:19.062" v="8950" actId="1076"/>
        <pc:sldMkLst>
          <pc:docMk/>
          <pc:sldMk cId="2073299617" sldId="270"/>
        </pc:sldMkLst>
        <pc:spChg chg="mod">
          <ac:chgData name="Danial Waseem" userId="7dea977c7c76c73a" providerId="LiveId" clId="{0BCCAA6C-77D4-4AE9-809D-260186A21AB7}" dt="2024-02-14T22:31:03.579" v="8948" actId="1076"/>
          <ac:spMkLst>
            <pc:docMk/>
            <pc:sldMk cId="2073299617" sldId="270"/>
            <ac:spMk id="2" creationId="{12570DED-E942-4274-A5C5-61D0403EDC64}"/>
          </ac:spMkLst>
        </pc:spChg>
        <pc:spChg chg="mod">
          <ac:chgData name="Danial Waseem" userId="7dea977c7c76c73a" providerId="LiveId" clId="{0BCCAA6C-77D4-4AE9-809D-260186A21AB7}" dt="2024-02-14T22:31:19.062" v="8950" actId="1076"/>
          <ac:spMkLst>
            <pc:docMk/>
            <pc:sldMk cId="2073299617" sldId="270"/>
            <ac:spMk id="7" creationId="{FADDAB32-E602-42AB-85E5-81A683738955}"/>
          </ac:spMkLst>
        </pc:spChg>
        <pc:picChg chg="mod">
          <ac:chgData name="Danial Waseem" userId="7dea977c7c76c73a" providerId="LiveId" clId="{0BCCAA6C-77D4-4AE9-809D-260186A21AB7}" dt="2024-02-14T22:27:05.898" v="8626" actId="1076"/>
          <ac:picMkLst>
            <pc:docMk/>
            <pc:sldMk cId="2073299617" sldId="270"/>
            <ac:picMk id="4" creationId="{EC679925-9272-4902-A120-A3597754C793}"/>
          </ac:picMkLst>
        </pc:picChg>
      </pc:sldChg>
      <pc:sldChg chg="modSp mod">
        <pc:chgData name="Danial Waseem" userId="7dea977c7c76c73a" providerId="LiveId" clId="{0BCCAA6C-77D4-4AE9-809D-260186A21AB7}" dt="2024-02-14T22:27:44.379" v="8639" actId="20577"/>
        <pc:sldMkLst>
          <pc:docMk/>
          <pc:sldMk cId="3814848488" sldId="271"/>
        </pc:sldMkLst>
        <pc:spChg chg="mod">
          <ac:chgData name="Danial Waseem" userId="7dea977c7c76c73a" providerId="LiveId" clId="{0BCCAA6C-77D4-4AE9-809D-260186A21AB7}" dt="2024-02-14T22:27:18.865" v="8628" actId="1076"/>
          <ac:spMkLst>
            <pc:docMk/>
            <pc:sldMk cId="3814848488" sldId="271"/>
            <ac:spMk id="2" creationId="{12570DED-E942-4274-A5C5-61D0403EDC64}"/>
          </ac:spMkLst>
        </pc:spChg>
        <pc:spChg chg="mod">
          <ac:chgData name="Danial Waseem" userId="7dea977c7c76c73a" providerId="LiveId" clId="{0BCCAA6C-77D4-4AE9-809D-260186A21AB7}" dt="2024-02-14T22:27:44.379" v="8639" actId="20577"/>
          <ac:spMkLst>
            <pc:docMk/>
            <pc:sldMk cId="3814848488" sldId="271"/>
            <ac:spMk id="7" creationId="{FADDAB32-E602-42AB-85E5-81A683738955}"/>
          </ac:spMkLst>
        </pc:spChg>
        <pc:picChg chg="mod">
          <ac:chgData name="Danial Waseem" userId="7dea977c7c76c73a" providerId="LiveId" clId="{0BCCAA6C-77D4-4AE9-809D-260186A21AB7}" dt="2024-02-14T22:27:24.613" v="8631" actId="1076"/>
          <ac:picMkLst>
            <pc:docMk/>
            <pc:sldMk cId="3814848488" sldId="271"/>
            <ac:picMk id="4" creationId="{EADB1A0E-F5BA-2FF1-0EC1-E5A3DDA01F14}"/>
          </ac:picMkLst>
        </pc:picChg>
      </pc:sldChg>
      <pc:sldChg chg="modSp mod">
        <pc:chgData name="Danial Waseem" userId="7dea977c7c76c73a" providerId="LiveId" clId="{0BCCAA6C-77D4-4AE9-809D-260186A21AB7}" dt="2024-02-15T15:05:26.078" v="13783" actId="20577"/>
        <pc:sldMkLst>
          <pc:docMk/>
          <pc:sldMk cId="230798948" sldId="272"/>
        </pc:sldMkLst>
        <pc:spChg chg="mod">
          <ac:chgData name="Danial Waseem" userId="7dea977c7c76c73a" providerId="LiveId" clId="{0BCCAA6C-77D4-4AE9-809D-260186A21AB7}" dt="2024-02-14T22:31:27.193" v="8952" actId="14100"/>
          <ac:spMkLst>
            <pc:docMk/>
            <pc:sldMk cId="230798948" sldId="272"/>
            <ac:spMk id="2" creationId="{791603E0-E795-BDC3-9905-DFE672B147F4}"/>
          </ac:spMkLst>
        </pc:spChg>
        <pc:spChg chg="mod">
          <ac:chgData name="Danial Waseem" userId="7dea977c7c76c73a" providerId="LiveId" clId="{0BCCAA6C-77D4-4AE9-809D-260186A21AB7}" dt="2024-02-15T15:05:26.078" v="13783" actId="20577"/>
          <ac:spMkLst>
            <pc:docMk/>
            <pc:sldMk cId="230798948" sldId="272"/>
            <ac:spMk id="3" creationId="{513475F3-AB8A-8755-AA6F-93CF1168B1EF}"/>
          </ac:spMkLst>
        </pc:spChg>
      </pc:sldChg>
      <pc:sldChg chg="modSp mod">
        <pc:chgData name="Danial Waseem" userId="7dea977c7c76c73a" providerId="LiveId" clId="{0BCCAA6C-77D4-4AE9-809D-260186A21AB7}" dt="2024-02-15T15:07:38.874" v="13811" actId="113"/>
        <pc:sldMkLst>
          <pc:docMk/>
          <pc:sldMk cId="4052232769" sldId="273"/>
        </pc:sldMkLst>
        <pc:spChg chg="mod">
          <ac:chgData name="Danial Waseem" userId="7dea977c7c76c73a" providerId="LiveId" clId="{0BCCAA6C-77D4-4AE9-809D-260186A21AB7}" dt="2024-02-14T22:44:29.402" v="9313" actId="120"/>
          <ac:spMkLst>
            <pc:docMk/>
            <pc:sldMk cId="4052232769" sldId="273"/>
            <ac:spMk id="2" creationId="{12570DED-E942-4274-A5C5-61D0403EDC64}"/>
          </ac:spMkLst>
        </pc:spChg>
        <pc:spChg chg="mod">
          <ac:chgData name="Danial Waseem" userId="7dea977c7c76c73a" providerId="LiveId" clId="{0BCCAA6C-77D4-4AE9-809D-260186A21AB7}" dt="2024-02-15T15:07:38.874" v="13811" actId="113"/>
          <ac:spMkLst>
            <pc:docMk/>
            <pc:sldMk cId="4052232769" sldId="273"/>
            <ac:spMk id="7" creationId="{FADDAB32-E602-42AB-85E5-81A683738955}"/>
          </ac:spMkLst>
        </pc:spChg>
        <pc:picChg chg="mod">
          <ac:chgData name="Danial Waseem" userId="7dea977c7c76c73a" providerId="LiveId" clId="{0BCCAA6C-77D4-4AE9-809D-260186A21AB7}" dt="2024-02-14T22:36:00.006" v="9123" actId="1076"/>
          <ac:picMkLst>
            <pc:docMk/>
            <pc:sldMk cId="4052232769" sldId="273"/>
            <ac:picMk id="4" creationId="{74C3A689-A0F4-EAE2-37FA-519ECE6EBB86}"/>
          </ac:picMkLst>
        </pc:picChg>
      </pc:sldChg>
      <pc:sldChg chg="addSp modSp mod">
        <pc:chgData name="Danial Waseem" userId="7dea977c7c76c73a" providerId="LiveId" clId="{0BCCAA6C-77D4-4AE9-809D-260186A21AB7}" dt="2024-02-14T22:44:48.068" v="9316" actId="1076"/>
        <pc:sldMkLst>
          <pc:docMk/>
          <pc:sldMk cId="1565036681" sldId="274"/>
        </pc:sldMkLst>
        <pc:spChg chg="add mod">
          <ac:chgData name="Danial Waseem" userId="7dea977c7c76c73a" providerId="LiveId" clId="{0BCCAA6C-77D4-4AE9-809D-260186A21AB7}" dt="2024-02-14T22:44:45.695" v="9315" actId="1076"/>
          <ac:spMkLst>
            <pc:docMk/>
            <pc:sldMk cId="1565036681" sldId="274"/>
            <ac:spMk id="2" creationId="{8A39B365-7ED5-A9AD-C6F9-23D9A8125DBD}"/>
          </ac:spMkLst>
        </pc:spChg>
        <pc:spChg chg="mod">
          <ac:chgData name="Danial Waseem" userId="7dea977c7c76c73a" providerId="LiveId" clId="{0BCCAA6C-77D4-4AE9-809D-260186A21AB7}" dt="2024-02-14T22:44:48.068" v="9316" actId="1076"/>
          <ac:spMkLst>
            <pc:docMk/>
            <pc:sldMk cId="1565036681" sldId="274"/>
            <ac:spMk id="8" creationId="{B6724703-920A-C4B8-80C6-7C1B6F4BA882}"/>
          </ac:spMkLst>
        </pc:spChg>
        <pc:picChg chg="mod">
          <ac:chgData name="Danial Waseem" userId="7dea977c7c76c73a" providerId="LiveId" clId="{0BCCAA6C-77D4-4AE9-809D-260186A21AB7}" dt="2024-02-14T22:39:28.847" v="9254" actId="1076"/>
          <ac:picMkLst>
            <pc:docMk/>
            <pc:sldMk cId="1565036681" sldId="274"/>
            <ac:picMk id="6" creationId="{0DEF0B9C-4C08-A42E-66C5-923653ECB394}"/>
          </ac:picMkLst>
        </pc:picChg>
      </pc:sldChg>
      <pc:sldChg chg="delSp modSp mod">
        <pc:chgData name="Danial Waseem" userId="7dea977c7c76c73a" providerId="LiveId" clId="{0BCCAA6C-77D4-4AE9-809D-260186A21AB7}" dt="2024-02-15T15:08:07.156" v="13813" actId="20577"/>
        <pc:sldMkLst>
          <pc:docMk/>
          <pc:sldMk cId="1005462220" sldId="275"/>
        </pc:sldMkLst>
        <pc:spChg chg="mod">
          <ac:chgData name="Danial Waseem" userId="7dea977c7c76c73a" providerId="LiveId" clId="{0BCCAA6C-77D4-4AE9-809D-260186A21AB7}" dt="2024-02-15T15:08:07.156" v="13813" actId="20577"/>
          <ac:spMkLst>
            <pc:docMk/>
            <pc:sldMk cId="1005462220" sldId="275"/>
            <ac:spMk id="2" creationId="{12570DED-E942-4274-A5C5-61D0403EDC64}"/>
          </ac:spMkLst>
        </pc:spChg>
        <pc:spChg chg="del">
          <ac:chgData name="Danial Waseem" userId="7dea977c7c76c73a" providerId="LiveId" clId="{0BCCAA6C-77D4-4AE9-809D-260186A21AB7}" dt="2024-02-14T22:40:38.842" v="9263" actId="478"/>
          <ac:spMkLst>
            <pc:docMk/>
            <pc:sldMk cId="1005462220" sldId="275"/>
            <ac:spMk id="5" creationId="{172CC557-5E48-4CB0-8713-624D23439B6B}"/>
          </ac:spMkLst>
        </pc:spChg>
        <pc:spChg chg="mod">
          <ac:chgData name="Danial Waseem" userId="7dea977c7c76c73a" providerId="LiveId" clId="{0BCCAA6C-77D4-4AE9-809D-260186A21AB7}" dt="2024-02-14T22:56:23.866" v="9889" actId="27636"/>
          <ac:spMkLst>
            <pc:docMk/>
            <pc:sldMk cId="1005462220" sldId="275"/>
            <ac:spMk id="7" creationId="{FADDAB32-E602-42AB-85E5-81A683738955}"/>
          </ac:spMkLst>
        </pc:spChg>
        <pc:picChg chg="mod">
          <ac:chgData name="Danial Waseem" userId="7dea977c7c76c73a" providerId="LiveId" clId="{0BCCAA6C-77D4-4AE9-809D-260186A21AB7}" dt="2024-02-14T22:40:45.883" v="9266" actId="1076"/>
          <ac:picMkLst>
            <pc:docMk/>
            <pc:sldMk cId="1005462220" sldId="275"/>
            <ac:picMk id="12" creationId="{A0ED0594-AB3C-B8C5-676B-D70859EFDB81}"/>
          </ac:picMkLst>
        </pc:picChg>
      </pc:sldChg>
      <pc:sldChg chg="addSp modSp mod">
        <pc:chgData name="Danial Waseem" userId="7dea977c7c76c73a" providerId="LiveId" clId="{0BCCAA6C-77D4-4AE9-809D-260186A21AB7}" dt="2024-02-15T15:08:12.871" v="13815" actId="20577"/>
        <pc:sldMkLst>
          <pc:docMk/>
          <pc:sldMk cId="1849820815" sldId="276"/>
        </pc:sldMkLst>
        <pc:spChg chg="add mod">
          <ac:chgData name="Danial Waseem" userId="7dea977c7c76c73a" providerId="LiveId" clId="{0BCCAA6C-77D4-4AE9-809D-260186A21AB7}" dt="2024-02-15T15:08:12.871" v="13815" actId="20577"/>
          <ac:spMkLst>
            <pc:docMk/>
            <pc:sldMk cId="1849820815" sldId="276"/>
            <ac:spMk id="2" creationId="{25F9DC80-786F-9287-DD66-462D1D6172D7}"/>
          </ac:spMkLst>
        </pc:spChg>
        <pc:spChg chg="mod">
          <ac:chgData name="Danial Waseem" userId="7dea977c7c76c73a" providerId="LiveId" clId="{0BCCAA6C-77D4-4AE9-809D-260186A21AB7}" dt="2024-02-14T22:50:44.406" v="9689" actId="1076"/>
          <ac:spMkLst>
            <pc:docMk/>
            <pc:sldMk cId="1849820815" sldId="276"/>
            <ac:spMk id="8" creationId="{0E7B504E-6265-EB67-6731-05DAA8FF8225}"/>
          </ac:spMkLst>
        </pc:spChg>
        <pc:picChg chg="mod">
          <ac:chgData name="Danial Waseem" userId="7dea977c7c76c73a" providerId="LiveId" clId="{0BCCAA6C-77D4-4AE9-809D-260186A21AB7}" dt="2024-02-14T22:43:22.302" v="9304" actId="1076"/>
          <ac:picMkLst>
            <pc:docMk/>
            <pc:sldMk cId="1849820815" sldId="276"/>
            <ac:picMk id="6" creationId="{754C2E68-2DD2-62D9-17FE-B2D44C452CB1}"/>
          </ac:picMkLst>
        </pc:picChg>
      </pc:sldChg>
      <pc:sldChg chg="modSp mod">
        <pc:chgData name="Danial Waseem" userId="7dea977c7c76c73a" providerId="LiveId" clId="{0BCCAA6C-77D4-4AE9-809D-260186A21AB7}" dt="2024-02-14T23:01:18.595" v="10162" actId="20577"/>
        <pc:sldMkLst>
          <pc:docMk/>
          <pc:sldMk cId="382406506" sldId="277"/>
        </pc:sldMkLst>
        <pc:spChg chg="mod">
          <ac:chgData name="Danial Waseem" userId="7dea977c7c76c73a" providerId="LiveId" clId="{0BCCAA6C-77D4-4AE9-809D-260186A21AB7}" dt="2024-02-14T22:54:15.764" v="9732" actId="1076"/>
          <ac:spMkLst>
            <pc:docMk/>
            <pc:sldMk cId="382406506" sldId="277"/>
            <ac:spMk id="2" creationId="{12570DED-E942-4274-A5C5-61D0403EDC64}"/>
          </ac:spMkLst>
        </pc:spChg>
        <pc:spChg chg="mod">
          <ac:chgData name="Danial Waseem" userId="7dea977c7c76c73a" providerId="LiveId" clId="{0BCCAA6C-77D4-4AE9-809D-260186A21AB7}" dt="2024-02-14T23:01:18.595" v="10162" actId="20577"/>
          <ac:spMkLst>
            <pc:docMk/>
            <pc:sldMk cId="382406506" sldId="277"/>
            <ac:spMk id="7" creationId="{FADDAB32-E602-42AB-85E5-81A683738955}"/>
          </ac:spMkLst>
        </pc:spChg>
        <pc:picChg chg="mod">
          <ac:chgData name="Danial Waseem" userId="7dea977c7c76c73a" providerId="LiveId" clId="{0BCCAA6C-77D4-4AE9-809D-260186A21AB7}" dt="2024-02-14T22:54:43.329" v="9739" actId="1076"/>
          <ac:picMkLst>
            <pc:docMk/>
            <pc:sldMk cId="382406506" sldId="277"/>
            <ac:picMk id="4" creationId="{4DF6DAAD-58E7-B484-3B15-B4E176CF4666}"/>
          </ac:picMkLst>
        </pc:picChg>
      </pc:sldChg>
      <pc:sldChg chg="modSp mod">
        <pc:chgData name="Danial Waseem" userId="7dea977c7c76c73a" providerId="LiveId" clId="{0BCCAA6C-77D4-4AE9-809D-260186A21AB7}" dt="2024-02-14T23:03:56.500" v="10207" actId="1076"/>
        <pc:sldMkLst>
          <pc:docMk/>
          <pc:sldMk cId="1516012863" sldId="278"/>
        </pc:sldMkLst>
        <pc:spChg chg="mod">
          <ac:chgData name="Danial Waseem" userId="7dea977c7c76c73a" providerId="LiveId" clId="{0BCCAA6C-77D4-4AE9-809D-260186A21AB7}" dt="2024-02-14T23:02:50.323" v="10181" actId="1076"/>
          <ac:spMkLst>
            <pc:docMk/>
            <pc:sldMk cId="1516012863" sldId="278"/>
            <ac:spMk id="2" creationId="{12570DED-E942-4274-A5C5-61D0403EDC64}"/>
          </ac:spMkLst>
        </pc:spChg>
        <pc:spChg chg="mod">
          <ac:chgData name="Danial Waseem" userId="7dea977c7c76c73a" providerId="LiveId" clId="{0BCCAA6C-77D4-4AE9-809D-260186A21AB7}" dt="2024-02-14T23:03:36.509" v="10204" actId="20577"/>
          <ac:spMkLst>
            <pc:docMk/>
            <pc:sldMk cId="1516012863" sldId="278"/>
            <ac:spMk id="7" creationId="{FADDAB32-E602-42AB-85E5-81A683738955}"/>
          </ac:spMkLst>
        </pc:spChg>
        <pc:picChg chg="mod">
          <ac:chgData name="Danial Waseem" userId="7dea977c7c76c73a" providerId="LiveId" clId="{0BCCAA6C-77D4-4AE9-809D-260186A21AB7}" dt="2024-02-14T23:03:56.500" v="10207" actId="1076"/>
          <ac:picMkLst>
            <pc:docMk/>
            <pc:sldMk cId="1516012863" sldId="278"/>
            <ac:picMk id="8" creationId="{D19B53F4-5B86-918E-9193-D85EB75155B1}"/>
          </ac:picMkLst>
        </pc:picChg>
      </pc:sldChg>
      <pc:sldChg chg="addSp delSp modSp new mod">
        <pc:chgData name="Danial Waseem" userId="7dea977c7c76c73a" providerId="LiveId" clId="{0BCCAA6C-77D4-4AE9-809D-260186A21AB7}" dt="2024-02-15T14:52:32.640" v="13767" actId="29295"/>
        <pc:sldMkLst>
          <pc:docMk/>
          <pc:sldMk cId="3746459962" sldId="279"/>
        </pc:sldMkLst>
        <pc:spChg chg="mod">
          <ac:chgData name="Danial Waseem" userId="7dea977c7c76c73a" providerId="LiveId" clId="{0BCCAA6C-77D4-4AE9-809D-260186A21AB7}" dt="2024-02-14T23:04:28.356" v="10212" actId="14100"/>
          <ac:spMkLst>
            <pc:docMk/>
            <pc:sldMk cId="3746459962" sldId="279"/>
            <ac:spMk id="2" creationId="{78983335-F218-EB6F-74A1-BA2DEA649AE2}"/>
          </ac:spMkLst>
        </pc:spChg>
        <pc:spChg chg="add del">
          <ac:chgData name="Danial Waseem" userId="7dea977c7c76c73a" providerId="LiveId" clId="{0BCCAA6C-77D4-4AE9-809D-260186A21AB7}" dt="2024-02-14T23:05:15.716" v="10214" actId="931"/>
          <ac:spMkLst>
            <pc:docMk/>
            <pc:sldMk cId="3746459962" sldId="279"/>
            <ac:spMk id="3" creationId="{193FB8E3-2B97-ACAE-4E41-5862C0EBB771}"/>
          </ac:spMkLst>
        </pc:spChg>
        <pc:spChg chg="mod">
          <ac:chgData name="Danial Waseem" userId="7dea977c7c76c73a" providerId="LiveId" clId="{0BCCAA6C-77D4-4AE9-809D-260186A21AB7}" dt="2024-02-14T23:33:34.927" v="11113" actId="1076"/>
          <ac:spMkLst>
            <pc:docMk/>
            <pc:sldMk cId="3746459962" sldId="279"/>
            <ac:spMk id="4" creationId="{323B9C68-8491-9345-F76D-3DCD1527E7A0}"/>
          </ac:spMkLst>
        </pc:spChg>
        <pc:picChg chg="add mod">
          <ac:chgData name="Danial Waseem" userId="7dea977c7c76c73a" providerId="LiveId" clId="{0BCCAA6C-77D4-4AE9-809D-260186A21AB7}" dt="2024-02-15T14:52:32.640" v="13767" actId="29295"/>
          <ac:picMkLst>
            <pc:docMk/>
            <pc:sldMk cId="3746459962" sldId="279"/>
            <ac:picMk id="6" creationId="{D6B355D2-FBE0-7A88-18A7-1B7669745393}"/>
          </ac:picMkLst>
        </pc:picChg>
      </pc:sldChg>
      <pc:sldChg chg="addSp delSp modSp new mod">
        <pc:chgData name="Danial Waseem" userId="7dea977c7c76c73a" providerId="LiveId" clId="{0BCCAA6C-77D4-4AE9-809D-260186A21AB7}" dt="2024-02-15T14:52:42.095" v="13769" actId="29295"/>
        <pc:sldMkLst>
          <pc:docMk/>
          <pc:sldMk cId="3652097648" sldId="280"/>
        </pc:sldMkLst>
        <pc:spChg chg="mod">
          <ac:chgData name="Danial Waseem" userId="7dea977c7c76c73a" providerId="LiveId" clId="{0BCCAA6C-77D4-4AE9-809D-260186A21AB7}" dt="2024-02-13T13:07:17.031" v="137" actId="20577"/>
          <ac:spMkLst>
            <pc:docMk/>
            <pc:sldMk cId="3652097648" sldId="280"/>
            <ac:spMk id="2" creationId="{C3ACB314-3825-B0B8-F003-98C60107076E}"/>
          </ac:spMkLst>
        </pc:spChg>
        <pc:spChg chg="del">
          <ac:chgData name="Danial Waseem" userId="7dea977c7c76c73a" providerId="LiveId" clId="{0BCCAA6C-77D4-4AE9-809D-260186A21AB7}" dt="2024-02-14T23:34:13.719" v="11114" actId="931"/>
          <ac:spMkLst>
            <pc:docMk/>
            <pc:sldMk cId="3652097648" sldId="280"/>
            <ac:spMk id="3" creationId="{5D55820D-3F2C-F8BA-8244-C3A5F7B261E8}"/>
          </ac:spMkLst>
        </pc:spChg>
        <pc:spChg chg="mod">
          <ac:chgData name="Danial Waseem" userId="7dea977c7c76c73a" providerId="LiveId" clId="{0BCCAA6C-77D4-4AE9-809D-260186A21AB7}" dt="2024-02-15T11:52:54.521" v="12692" actId="20577"/>
          <ac:spMkLst>
            <pc:docMk/>
            <pc:sldMk cId="3652097648" sldId="280"/>
            <ac:spMk id="4" creationId="{F437DE38-B25B-1FBA-DAD1-41071F5F1F17}"/>
          </ac:spMkLst>
        </pc:spChg>
        <pc:picChg chg="add mod modCrop">
          <ac:chgData name="Danial Waseem" userId="7dea977c7c76c73a" providerId="LiveId" clId="{0BCCAA6C-77D4-4AE9-809D-260186A21AB7}" dt="2024-02-15T14:52:42.095" v="13769" actId="29295"/>
          <ac:picMkLst>
            <pc:docMk/>
            <pc:sldMk cId="3652097648" sldId="280"/>
            <ac:picMk id="6" creationId="{85266D15-5E29-22DA-EBB7-FDA3FB174F2C}"/>
          </ac:picMkLst>
        </pc:picChg>
      </pc:sldChg>
      <pc:sldChg chg="addSp delSp modSp new mod">
        <pc:chgData name="Danial Waseem" userId="7dea977c7c76c73a" providerId="LiveId" clId="{0BCCAA6C-77D4-4AE9-809D-260186A21AB7}" dt="2024-02-15T14:52:50.208" v="13771" actId="29295"/>
        <pc:sldMkLst>
          <pc:docMk/>
          <pc:sldMk cId="1813057005" sldId="281"/>
        </pc:sldMkLst>
        <pc:spChg chg="mod">
          <ac:chgData name="Danial Waseem" userId="7dea977c7c76c73a" providerId="LiveId" clId="{0BCCAA6C-77D4-4AE9-809D-260186A21AB7}" dt="2024-02-13T13:07:33.927" v="156" actId="20577"/>
          <ac:spMkLst>
            <pc:docMk/>
            <pc:sldMk cId="1813057005" sldId="281"/>
            <ac:spMk id="2" creationId="{E5B4608F-3FD5-DE3C-47D5-BCA09FEEDAA6}"/>
          </ac:spMkLst>
        </pc:spChg>
        <pc:spChg chg="del mod">
          <ac:chgData name="Danial Waseem" userId="7dea977c7c76c73a" providerId="LiveId" clId="{0BCCAA6C-77D4-4AE9-809D-260186A21AB7}" dt="2024-02-14T23:42:10.818" v="11397" actId="931"/>
          <ac:spMkLst>
            <pc:docMk/>
            <pc:sldMk cId="1813057005" sldId="281"/>
            <ac:spMk id="3" creationId="{EB7EFE0F-4D65-E043-1A0C-69E45AEBD7EB}"/>
          </ac:spMkLst>
        </pc:spChg>
        <pc:spChg chg="mod">
          <ac:chgData name="Danial Waseem" userId="7dea977c7c76c73a" providerId="LiveId" clId="{0BCCAA6C-77D4-4AE9-809D-260186A21AB7}" dt="2024-02-15T12:07:28.972" v="13436" actId="255"/>
          <ac:spMkLst>
            <pc:docMk/>
            <pc:sldMk cId="1813057005" sldId="281"/>
            <ac:spMk id="4" creationId="{8580CB58-2ED4-FCE0-53EF-019A42DE4C2D}"/>
          </ac:spMkLst>
        </pc:spChg>
        <pc:picChg chg="add mod">
          <ac:chgData name="Danial Waseem" userId="7dea977c7c76c73a" providerId="LiveId" clId="{0BCCAA6C-77D4-4AE9-809D-260186A21AB7}" dt="2024-02-15T14:52:50.208" v="13771" actId="29295"/>
          <ac:picMkLst>
            <pc:docMk/>
            <pc:sldMk cId="1813057005" sldId="281"/>
            <ac:picMk id="6" creationId="{9C4860A5-E688-A74D-ABF9-EC80FAA610FB}"/>
          </ac:picMkLst>
        </pc:picChg>
      </pc:sldChg>
      <pc:sldChg chg="delSp modSp new mod">
        <pc:chgData name="Danial Waseem" userId="7dea977c7c76c73a" providerId="LiveId" clId="{0BCCAA6C-77D4-4AE9-809D-260186A21AB7}" dt="2024-02-15T12:23:22.071" v="13610" actId="20577"/>
        <pc:sldMkLst>
          <pc:docMk/>
          <pc:sldMk cId="1977023351" sldId="282"/>
        </pc:sldMkLst>
        <pc:spChg chg="mod">
          <ac:chgData name="Danial Waseem" userId="7dea977c7c76c73a" providerId="LiveId" clId="{0BCCAA6C-77D4-4AE9-809D-260186A21AB7}" dt="2024-02-13T13:07:46.193" v="179" actId="20577"/>
          <ac:spMkLst>
            <pc:docMk/>
            <pc:sldMk cId="1977023351" sldId="282"/>
            <ac:spMk id="2" creationId="{F8EE6C50-74EC-3204-B902-0BA74F8830D4}"/>
          </ac:spMkLst>
        </pc:spChg>
        <pc:spChg chg="del">
          <ac:chgData name="Danial Waseem" userId="7dea977c7c76c73a" providerId="LiveId" clId="{0BCCAA6C-77D4-4AE9-809D-260186A21AB7}" dt="2024-02-14T21:02:36.985" v="5936" actId="478"/>
          <ac:spMkLst>
            <pc:docMk/>
            <pc:sldMk cId="1977023351" sldId="282"/>
            <ac:spMk id="3" creationId="{3D2B1950-B759-DFF1-A663-6CFBFF763888}"/>
          </ac:spMkLst>
        </pc:spChg>
        <pc:spChg chg="mod">
          <ac:chgData name="Danial Waseem" userId="7dea977c7c76c73a" providerId="LiveId" clId="{0BCCAA6C-77D4-4AE9-809D-260186A21AB7}" dt="2024-02-15T12:23:22.071" v="13610" actId="20577"/>
          <ac:spMkLst>
            <pc:docMk/>
            <pc:sldMk cId="1977023351" sldId="282"/>
            <ac:spMk id="4" creationId="{BFBBE627-C1F2-A9D1-9CE0-20D47E81A0A2}"/>
          </ac:spMkLst>
        </pc:spChg>
      </pc:sldChg>
      <pc:sldChg chg="modSp new mod">
        <pc:chgData name="Danial Waseem" userId="7dea977c7c76c73a" providerId="LiveId" clId="{0BCCAA6C-77D4-4AE9-809D-260186A21AB7}" dt="2024-02-15T11:19:37.570" v="11544" actId="6549"/>
        <pc:sldMkLst>
          <pc:docMk/>
          <pc:sldMk cId="1628038689" sldId="283"/>
        </pc:sldMkLst>
        <pc:spChg chg="mod">
          <ac:chgData name="Danial Waseem" userId="7dea977c7c76c73a" providerId="LiveId" clId="{0BCCAA6C-77D4-4AE9-809D-260186A21AB7}" dt="2024-02-14T20:00:53.296" v="2324" actId="14100"/>
          <ac:spMkLst>
            <pc:docMk/>
            <pc:sldMk cId="1628038689" sldId="283"/>
            <ac:spMk id="2" creationId="{D6BF7263-89F4-0EA1-E035-F48AEBF71BC3}"/>
          </ac:spMkLst>
        </pc:spChg>
        <pc:spChg chg="mod">
          <ac:chgData name="Danial Waseem" userId="7dea977c7c76c73a" providerId="LiveId" clId="{0BCCAA6C-77D4-4AE9-809D-260186A21AB7}" dt="2024-02-15T11:19:37.570" v="11544" actId="6549"/>
          <ac:spMkLst>
            <pc:docMk/>
            <pc:sldMk cId="1628038689" sldId="283"/>
            <ac:spMk id="3" creationId="{ADEFBFC6-6483-397C-ADF4-91D2E8080512}"/>
          </ac:spMkLst>
        </pc:spChg>
      </pc:sldChg>
      <pc:sldMasterChg chg="new del mod addSldLayout delSldLayout">
        <pc:chgData name="Danial Waseem" userId="7dea977c7c76c73a" providerId="LiveId" clId="{0BCCAA6C-77D4-4AE9-809D-260186A21AB7}" dt="2024-02-15T14:54:07.473" v="13773" actId="6938"/>
        <pc:sldMasterMkLst>
          <pc:docMk/>
          <pc:sldMasterMk cId="3331504174" sldId="2147483756"/>
        </pc:sldMasterMkLst>
        <pc:sldLayoutChg chg="new del replId">
          <pc:chgData name="Danial Waseem" userId="7dea977c7c76c73a" providerId="LiveId" clId="{0BCCAA6C-77D4-4AE9-809D-260186A21AB7}" dt="2024-02-15T14:54:07.473" v="13773" actId="6938"/>
          <pc:sldLayoutMkLst>
            <pc:docMk/>
            <pc:sldMasterMk cId="3331504174" sldId="2147483756"/>
            <pc:sldLayoutMk cId="4228449486" sldId="2147483757"/>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811009277" sldId="2147483758"/>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635632487" sldId="2147483759"/>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2336827741" sldId="2147483760"/>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3531756629" sldId="2147483761"/>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1892397089" sldId="2147483762"/>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2143707146" sldId="2147483763"/>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827701587" sldId="2147483764"/>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2978531663" sldId="2147483765"/>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2277049480" sldId="2147483766"/>
          </pc:sldLayoutMkLst>
        </pc:sldLayoutChg>
        <pc:sldLayoutChg chg="new del replId">
          <pc:chgData name="Danial Waseem" userId="7dea977c7c76c73a" providerId="LiveId" clId="{0BCCAA6C-77D4-4AE9-809D-260186A21AB7}" dt="2024-02-15T14:54:07.473" v="13773" actId="6938"/>
          <pc:sldLayoutMkLst>
            <pc:docMk/>
            <pc:sldMasterMk cId="3331504174" sldId="2147483756"/>
            <pc:sldLayoutMk cId="261786243" sldId="214748376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53CDC6-4F5D-E21D-226F-4E468F5AFCCB}"/>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B9F1C7-1EED-3F40-349B-A22DB88859C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846A4D8-5388-4EFE-839F-F91A7D6872E0}" type="datetimeFigureOut">
              <a:rPr lang="en-US" smtClean="0"/>
              <a:t>2/18/2024</a:t>
            </a:fld>
            <a:endParaRPr lang="en-US"/>
          </a:p>
        </p:txBody>
      </p:sp>
      <p:sp>
        <p:nvSpPr>
          <p:cNvPr id="4" name="Footer Placeholder 3">
            <a:extLst>
              <a:ext uri="{FF2B5EF4-FFF2-40B4-BE49-F238E27FC236}">
                <a16:creationId xmlns:a16="http://schemas.microsoft.com/office/drawing/2014/main" id="{5AFE6E3C-70D7-27E5-5424-2E7638B58D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3DC4EC-99AA-826F-48B6-0908F0BCDA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20076A-4A5E-4A8E-936F-78008F2555A2}" type="slidenum">
              <a:rPr lang="en-US" smtClean="0"/>
              <a:t>‹#›</a:t>
            </a:fld>
            <a:endParaRPr lang="en-US"/>
          </a:p>
        </p:txBody>
      </p:sp>
    </p:spTree>
    <p:extLst>
      <p:ext uri="{BB962C8B-B14F-4D97-AF65-F5344CB8AC3E}">
        <p14:creationId xmlns:p14="http://schemas.microsoft.com/office/powerpoint/2010/main" val="3250946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1F1E0B5-3F23-4927-BBE2-21EE8A61CAFB}"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A5702-14FC-47E4-967E-D3A62A93D5D4}" type="slidenum">
              <a:rPr lang="en-US" smtClean="0"/>
              <a:t>‹#›</a:t>
            </a:fld>
            <a:endParaRPr lang="en-US"/>
          </a:p>
        </p:txBody>
      </p:sp>
    </p:spTree>
    <p:extLst>
      <p:ext uri="{BB962C8B-B14F-4D97-AF65-F5344CB8AC3E}">
        <p14:creationId xmlns:p14="http://schemas.microsoft.com/office/powerpoint/2010/main" val="419390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BA5702-14FC-47E4-967E-D3A62A93D5D4}" type="slidenum">
              <a:rPr lang="en-US" smtClean="0"/>
              <a:t>1</a:t>
            </a:fld>
            <a:endParaRPr lang="en-US"/>
          </a:p>
        </p:txBody>
      </p:sp>
    </p:spTree>
    <p:extLst>
      <p:ext uri="{BB962C8B-B14F-4D97-AF65-F5344CB8AC3E}">
        <p14:creationId xmlns:p14="http://schemas.microsoft.com/office/powerpoint/2010/main" val="89075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2/18/2024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60778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2/18/2024</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538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2/18/2024</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8231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2/18/2024</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8750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2/18/2024</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7254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2/18/2024</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9894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2/18/2024</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15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2/18/2024</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2795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2/18/2024</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1264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2/18/2024</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00836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2/18/2024</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2936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2/18/2024</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9566180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72">
          <p15:clr>
            <a:srgbClr val="F26B43"/>
          </p15:clr>
        </p15:guide>
        <p15:guide id="4" pos="3408">
          <p15:clr>
            <a:srgbClr val="F26B43"/>
          </p15:clr>
        </p15:guide>
        <p15:guide id="5" orient="horz" pos="432">
          <p15:clr>
            <a:srgbClr val="F26B43"/>
          </p15:clr>
        </p15:guide>
        <p15:guide id="6" pos="3000">
          <p15:clr>
            <a:srgbClr val="F26B43"/>
          </p15:clr>
        </p15:guide>
        <p15:guide id="7" pos="2568">
          <p15:clr>
            <a:srgbClr val="F26B43"/>
          </p15:clr>
        </p15:guide>
        <p15:guide id="8" pos="2136">
          <p15:clr>
            <a:srgbClr val="F26B43"/>
          </p15:clr>
        </p15:guide>
        <p15:guide id="9" pos="432">
          <p15:clr>
            <a:srgbClr val="F26B43"/>
          </p15:clr>
        </p15:guide>
        <p15:guide id="10" pos="864">
          <p15:clr>
            <a:srgbClr val="F26B43"/>
          </p15:clr>
        </p15:guide>
        <p15:guide id="11" pos="1296">
          <p15:clr>
            <a:srgbClr val="F26B43"/>
          </p15:clr>
        </p15:guide>
        <p15:guide id="12" pos="1728">
          <p15:clr>
            <a:srgbClr val="F26B43"/>
          </p15:clr>
        </p15:guide>
        <p15:guide id="13" pos="7248">
          <p15:clr>
            <a:srgbClr val="F26B43"/>
          </p15:clr>
        </p15:guide>
        <p15:guide id="14" pos="6840">
          <p15:clr>
            <a:srgbClr val="F26B43"/>
          </p15:clr>
        </p15:guide>
        <p15:guide id="15" pos="6408">
          <p15:clr>
            <a:srgbClr val="F26B43"/>
          </p15:clr>
        </p15:guide>
        <p15:guide id="16" pos="6000">
          <p15:clr>
            <a:srgbClr val="F26B43"/>
          </p15:clr>
        </p15:guide>
        <p15:guide id="17" pos="5568">
          <p15:clr>
            <a:srgbClr val="F26B43"/>
          </p15:clr>
        </p15:guide>
        <p15:guide id="18" pos="5136">
          <p15:clr>
            <a:srgbClr val="F26B43"/>
          </p15:clr>
        </p15:guide>
        <p15:guide id="19" pos="4704">
          <p15:clr>
            <a:srgbClr val="F26B43"/>
          </p15:clr>
        </p15:guide>
        <p15:guide id="20" orient="horz" pos="3888">
          <p15:clr>
            <a:srgbClr val="F26B43"/>
          </p15:clr>
        </p15:guide>
        <p15:guide id="21" orient="horz" pos="3456">
          <p15:clr>
            <a:srgbClr val="F26B43"/>
          </p15:clr>
        </p15:guide>
        <p15:guide id="22" orient="horz" pos="864">
          <p15:clr>
            <a:srgbClr val="F26B43"/>
          </p15:clr>
        </p15:guide>
        <p15:guide id="23" orient="horz" pos="1296">
          <p15:clr>
            <a:srgbClr val="F26B43"/>
          </p15:clr>
        </p15:guide>
        <p15:guide id="24" orient="horz" pos="1728">
          <p15:clr>
            <a:srgbClr val="F26B43"/>
          </p15:clr>
        </p15:guide>
        <p15:guide id="25" orient="horz" pos="3024">
          <p15:clr>
            <a:srgbClr val="F26B43"/>
          </p15:clr>
        </p15:guide>
        <p15:guide id="26" orient="horz" pos="25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varonis.com/blog/cybersecurity-statistics" TargetMode="External"/><Relationship Id="rId2" Type="http://schemas.openxmlformats.org/officeDocument/2006/relationships/hyperlink" Target="https://www.statista.com/statistics/273550/data-breaches-recorded-in-the-united-states-by-number-of-breaches-and-records-exposed/" TargetMode="External"/><Relationship Id="rId1" Type="http://schemas.openxmlformats.org/officeDocument/2006/relationships/slideLayout" Target="../slideLayouts/slideLayout9.xml"/><Relationship Id="rId4" Type="http://schemas.openxmlformats.org/officeDocument/2006/relationships/hyperlink" Target="https://lab.infoseclearning.com/course/BPUUGYUWOV/lab/CQOOKAWDJO?check_logged_in=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gital padlock art">
            <a:extLst>
              <a:ext uri="{FF2B5EF4-FFF2-40B4-BE49-F238E27FC236}">
                <a16:creationId xmlns:a16="http://schemas.microsoft.com/office/drawing/2014/main" id="{087C5C61-EA91-D94F-F8E2-6A1C68DCB96E}"/>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4371708" y="311234"/>
            <a:ext cx="3448583" cy="2535324"/>
          </a:xfrm>
          <a:prstGeom prst="rect">
            <a:avLst/>
          </a:prstGeom>
        </p:spPr>
      </p:pic>
      <p:sp>
        <p:nvSpPr>
          <p:cNvPr id="2" name="Title 1">
            <a:extLst>
              <a:ext uri="{FF2B5EF4-FFF2-40B4-BE49-F238E27FC236}">
                <a16:creationId xmlns:a16="http://schemas.microsoft.com/office/drawing/2014/main" id="{802129E9-26DA-7072-56A6-A1830C5BA807}"/>
              </a:ext>
            </a:extLst>
          </p:cNvPr>
          <p:cNvSpPr>
            <a:spLocks noGrp="1"/>
          </p:cNvSpPr>
          <p:nvPr>
            <p:ph type="ctrTitle"/>
          </p:nvPr>
        </p:nvSpPr>
        <p:spPr>
          <a:xfrm>
            <a:off x="2057400" y="2209800"/>
            <a:ext cx="8248426" cy="2743199"/>
          </a:xfrm>
        </p:spPr>
        <p:txBody>
          <a:bodyPr>
            <a:normAutofit/>
          </a:bodyPr>
          <a:lstStyle/>
          <a:p>
            <a:r>
              <a:rPr lang="en-US" dirty="0"/>
              <a:t>Provisioning cybersecurity</a:t>
            </a:r>
            <a:br>
              <a:rPr lang="en-US" dirty="0"/>
            </a:br>
            <a:r>
              <a:rPr lang="en-US" dirty="0"/>
              <a:t> </a:t>
            </a:r>
            <a:r>
              <a:rPr lang="en-US" sz="2000" dirty="0"/>
              <a:t>Encryption, Firewall rules, Policy, and Vulnerability Assessment</a:t>
            </a:r>
            <a:r>
              <a:rPr lang="en-US" sz="2200" dirty="0"/>
              <a:t>.</a:t>
            </a:r>
            <a:br>
              <a:rPr lang="en-US" dirty="0"/>
            </a:br>
            <a:endParaRPr lang="en-US" dirty="0"/>
          </a:p>
        </p:txBody>
      </p:sp>
      <p:sp>
        <p:nvSpPr>
          <p:cNvPr id="3" name="Subtitle 2">
            <a:extLst>
              <a:ext uri="{FF2B5EF4-FFF2-40B4-BE49-F238E27FC236}">
                <a16:creationId xmlns:a16="http://schemas.microsoft.com/office/drawing/2014/main" id="{FA8014DC-1BC7-8A1A-9594-03A767EE0F88}"/>
              </a:ext>
            </a:extLst>
          </p:cNvPr>
          <p:cNvSpPr>
            <a:spLocks noGrp="1"/>
          </p:cNvSpPr>
          <p:nvPr>
            <p:ph type="subTitle" idx="1"/>
          </p:nvPr>
        </p:nvSpPr>
        <p:spPr>
          <a:xfrm>
            <a:off x="2057400" y="4952999"/>
            <a:ext cx="8115300" cy="1145310"/>
          </a:xfrm>
        </p:spPr>
        <p:txBody>
          <a:bodyPr>
            <a:normAutofit fontScale="92500" lnSpcReduction="10000"/>
          </a:bodyPr>
          <a:lstStyle/>
          <a:p>
            <a:r>
              <a:rPr lang="en-US" sz="1900" dirty="0"/>
              <a:t>By: Danial Waseem</a:t>
            </a:r>
          </a:p>
          <a:p>
            <a:r>
              <a:rPr lang="en-US" sz="1900" dirty="0"/>
              <a:t>Administrating Professor: Rexford </a:t>
            </a:r>
            <a:r>
              <a:rPr lang="en-US" sz="1900" dirty="0" err="1"/>
              <a:t>Okrah</a:t>
            </a:r>
            <a:endParaRPr lang="en-US" sz="1900" dirty="0"/>
          </a:p>
          <a:p>
            <a:r>
              <a:rPr lang="en-US" sz="2000" dirty="0"/>
              <a:t>SEC285 Fundamentals of Information Security</a:t>
            </a:r>
            <a:endParaRPr lang="en-US" sz="1900" dirty="0"/>
          </a:p>
        </p:txBody>
      </p:sp>
    </p:spTree>
    <p:extLst>
      <p:ext uri="{BB962C8B-B14F-4D97-AF65-F5344CB8AC3E}">
        <p14:creationId xmlns:p14="http://schemas.microsoft.com/office/powerpoint/2010/main" val="308659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66900" y="329960"/>
            <a:ext cx="8458200" cy="6312380"/>
          </a:xfrm>
        </p:spPr>
        <p:txBody>
          <a:bodyPr>
            <a:normAutofit/>
          </a:bodyPr>
          <a:lstStyle/>
          <a:p>
            <a:pPr marL="0" indent="0">
              <a:buNone/>
            </a:pPr>
            <a:r>
              <a:rPr lang="en-US" sz="1800" b="1" dirty="0">
                <a:ea typeface="Calibri" panose="020F0502020204030204" pitchFamily="34" charset="0"/>
              </a:rPr>
              <a:t>Overview: </a:t>
            </a:r>
            <a:endParaRPr lang="en-US" sz="1200" dirty="0"/>
          </a:p>
          <a:p>
            <a:pPr marL="0" indent="0">
              <a:buNone/>
            </a:pPr>
            <a:r>
              <a:rPr lang="en-US" sz="1400" dirty="0"/>
              <a:t>When completing a daily task such as grocery shopping, home delivery, working from home or working in the office, the common denominator is connected device. According to Data </a:t>
            </a:r>
            <a:r>
              <a:rPr lang="en-US" sz="1400" dirty="0" err="1"/>
              <a:t>Reportal</a:t>
            </a:r>
            <a:r>
              <a:rPr lang="en-US" sz="1400" dirty="0"/>
              <a:t> “trends suggest that two-thirds of the worlds population should be online by the middle of 2024.” The worlds internet users includes “95% using a mobile phone to go online and mobile phones now account for roughly 57% of our online time, 53% of the worlds web traffic.” “6 in 10 internet users in the world’s larger economies still use laptops and desktops for at least some of their online activities.” With a growing number of devices available to users, an increasing risk for devices being lost, compromised, and or stolen by a thief outside of an enterprise requires data security.  Mobile devices can also allow location tracking thereby increasing risk of targeted physical attacks.  Often users may tether a mobile device to connect to a network without securing on a corporate network.  Users are at risk of phishing emails that contain malware with payloads spreading worms that traverse an enterprise network laying dormant but collecting data.  The same malware can be coupled with a virus to spread with user access who is connected to an enterprise network via personal laptop.  This virus can spread by way of accessing various types of files.  Various methods of network poisoning through add-ons and plug ins on browsers all pose risk and further ease for a threat actor to infect a modern enterprise. </a:t>
            </a:r>
          </a:p>
          <a:p>
            <a:pPr marL="0" indent="0">
              <a:buNone/>
            </a:pPr>
            <a:endParaRPr lang="en-US" sz="1200" dirty="0"/>
          </a:p>
          <a:p>
            <a:pPr marL="0" indent="0">
              <a:buNone/>
            </a:pPr>
            <a:r>
              <a:rPr lang="en-US" sz="1800" b="1" dirty="0"/>
              <a:t>Purpose:  </a:t>
            </a:r>
            <a:endParaRPr lang="en-US" sz="1200" spc="5" dirty="0">
              <a:ea typeface="Times New Roman" panose="02020603050405020304" pitchFamily="18" charset="0"/>
              <a:cs typeface="Times New Roman" panose="02020603050405020304" pitchFamily="18" charset="0"/>
            </a:endParaRPr>
          </a:p>
          <a:p>
            <a:pPr marL="0" indent="0">
              <a:buNone/>
            </a:pPr>
            <a:r>
              <a:rPr lang="en-US" sz="1400" spc="5" dirty="0">
                <a:ea typeface="Calibri" panose="020F0502020204030204" pitchFamily="34" charset="0"/>
                <a:cs typeface="Times New Roman" panose="02020603050405020304" pitchFamily="18" charset="0"/>
              </a:rPr>
              <a:t>The goal of this policy is to protect confidentiality, integrity, and availability (CIA) of data.  BYOD Policy applies to ABC Corporation employees, faculty, and staff and any users utilizing network and computing resources provided by enterprises or their employees, faculty, staff and any users. Identifying vulnerabilities and risks early on, can prevent potential breaches, data leakage (intentional or accidental), reducing unauthorized access to sensitive information.  Following procedure and policy mitigates malware spread across an enterprise network protecting both users, organizational data, and personally identifiable information.  Implementing a BYOD policy will reduce the overall attack vector creating additional barriers for attackers to exploit resources.  Further, minimizing risks associated with BYOD calls for maintaining compliance with regulatory requirements and ensuring business continuity. </a:t>
            </a:r>
            <a:endParaRPr lang="en-US"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81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66900" y="876300"/>
            <a:ext cx="8458200" cy="5105400"/>
          </a:xfrm>
        </p:spPr>
        <p:txBody>
          <a:bodyPr>
            <a:normAutofit/>
          </a:bodyPr>
          <a:lstStyle/>
          <a:p>
            <a:pPr marL="0" indent="0">
              <a:buNone/>
            </a:pPr>
            <a:r>
              <a:rPr lang="en-US" sz="1800" b="1" dirty="0">
                <a:ea typeface="Calibri" panose="020F0502020204030204" pitchFamily="34" charset="0"/>
              </a:rPr>
              <a:t>Scope: </a:t>
            </a:r>
            <a:endParaRPr lang="en-US" sz="1200" b="1" dirty="0">
              <a:ea typeface="Calibri" panose="020F0502020204030204" pitchFamily="34" charset="0"/>
            </a:endParaRPr>
          </a:p>
          <a:p>
            <a:pPr marL="0" indent="0">
              <a:buNone/>
            </a:pPr>
            <a:r>
              <a:rPr lang="en-US" sz="1400" dirty="0">
                <a:ea typeface="Calibri" panose="020F0502020204030204" pitchFamily="34" charset="0"/>
              </a:rPr>
              <a:t>Personally owned devices applies to the following:</a:t>
            </a:r>
          </a:p>
          <a:p>
            <a:r>
              <a:rPr lang="en-US" sz="1400" dirty="0">
                <a:ea typeface="Calibri" panose="020F0502020204030204" pitchFamily="34" charset="0"/>
              </a:rPr>
              <a:t>Portable computers such as laptops, notebooks, hybrid devices</a:t>
            </a:r>
          </a:p>
          <a:p>
            <a:r>
              <a:rPr lang="en-US" sz="1400" dirty="0">
                <a:ea typeface="Calibri" panose="020F0502020204030204" pitchFamily="34" charset="0"/>
              </a:rPr>
              <a:t>Portable storage media such as USB storage devices, flash memory cards, CD/DVD ROMs</a:t>
            </a:r>
          </a:p>
          <a:p>
            <a:r>
              <a:rPr lang="en-US" sz="1400" dirty="0">
                <a:ea typeface="Calibri" panose="020F0502020204030204" pitchFamily="34" charset="0"/>
              </a:rPr>
              <a:t>Mobile devices including cellular smart phones, tablet computers</a:t>
            </a:r>
          </a:p>
          <a:p>
            <a:pPr marL="0" indent="0">
              <a:buNone/>
            </a:pPr>
            <a:r>
              <a:rPr lang="en-US" sz="1400" dirty="0">
                <a:ea typeface="Calibri" panose="020F0502020204030204" pitchFamily="34" charset="0"/>
              </a:rPr>
              <a:t>Devices entering an ABC Corporation pose risk of loss, threat, copyright, malware and require compliance of regulatory practices. </a:t>
            </a:r>
          </a:p>
          <a:p>
            <a:pPr marL="0" indent="0">
              <a:buNone/>
            </a:pPr>
            <a:r>
              <a:rPr lang="en-US" sz="1400" dirty="0">
                <a:ea typeface="Calibri" panose="020F0502020204030204" pitchFamily="34" charset="0"/>
              </a:rPr>
              <a:t>Any privately owned wireless or portable handheld devices referred to as BYOD requires permission from ABC Corporation’s IT Security Team that allows the usage of devices at work.  Permissions must be granted by the IT Security Team for any device that is entering or exiting the enterprise.  These devices must be listed on the departments list of approved mobile devices.  All employees, staff and users within the network will receive formal approval for such devices.  Some technical limitations are imposed based on what device is being utilized.  Approved devices must adhere to company/enterprise approved methods of encryption with respect to secure data management procedures.  Data may not be accessed on any other hardware that fails to meet approved security standards.  With correct methods in place a user may access work emails, documents, approved remote work, communication and collaboration applications such as Teams, Zoom, and Slack.  Approved research and information gathering, task and project management on approved applications.  All data must be secured with secure encrypted channels, physical on premises or cloud-based storage. Discretionary limits are imposed on personal browsing and must not interfere with work responsibilities and security protocols. </a:t>
            </a:r>
            <a:endParaRPr lang="en-US" sz="1400" dirty="0"/>
          </a:p>
          <a:p>
            <a:pPr marL="0" indent="0">
              <a:buNone/>
            </a:pP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6FB1FB-A310-C684-71A8-C457D9411466}"/>
              </a:ext>
            </a:extLst>
          </p:cNvPr>
          <p:cNvSpPr txBox="1"/>
          <p:nvPr/>
        </p:nvSpPr>
        <p:spPr>
          <a:xfrm>
            <a:off x="1905000" y="2059394"/>
            <a:ext cx="8382000" cy="3385542"/>
          </a:xfrm>
          <a:prstGeom prst="rect">
            <a:avLst/>
          </a:prstGeom>
          <a:noFill/>
        </p:spPr>
        <p:txBody>
          <a:bodyPr wrap="square">
            <a:spAutoFit/>
          </a:bodyPr>
          <a:lstStyle/>
          <a:p>
            <a:r>
              <a:rPr lang="en-US" b="1" dirty="0">
                <a:latin typeface="+mj-lt"/>
              </a:rPr>
              <a:t>Policy:  </a:t>
            </a:r>
            <a:endParaRPr lang="en-US" sz="1400" spc="5" dirty="0">
              <a:latin typeface="+mj-lt"/>
              <a:ea typeface="Times New Roman" panose="02020603050405020304" pitchFamily="18" charset="0"/>
              <a:cs typeface="Times New Roman" panose="02020603050405020304" pitchFamily="18" charset="0"/>
            </a:endParaRPr>
          </a:p>
          <a:p>
            <a:r>
              <a:rPr lang="en-US" sz="1400" spc="5" dirty="0">
                <a:latin typeface="+mj-lt"/>
                <a:ea typeface="Times New Roman" panose="02020603050405020304" pitchFamily="18" charset="0"/>
                <a:cs typeface="Times New Roman" panose="02020603050405020304" pitchFamily="18" charset="0"/>
              </a:rPr>
              <a:t>All faculty, staff, and users of ABC Corporation’s network must adhere by this policy while using personally owned devices.  Additional policies in relation to BYOD policy include:</a:t>
            </a:r>
          </a:p>
          <a:p>
            <a:pPr marL="285750" indent="-285750">
              <a:buFont typeface="Arial" panose="020B0604020202020204" pitchFamily="34" charset="0"/>
              <a:buChar char="•"/>
            </a:pPr>
            <a:r>
              <a:rPr lang="en-US" sz="1400" spc="5" dirty="0">
                <a:latin typeface="+mj-lt"/>
                <a:ea typeface="Times New Roman" panose="02020603050405020304" pitchFamily="18" charset="0"/>
                <a:cs typeface="Times New Roman" panose="02020603050405020304" pitchFamily="18" charset="0"/>
              </a:rPr>
              <a:t>Acceptable Use Policy</a:t>
            </a:r>
          </a:p>
          <a:p>
            <a:pPr marL="285750" indent="-285750">
              <a:buFont typeface="Arial" panose="020B0604020202020204" pitchFamily="34" charset="0"/>
              <a:buChar char="•"/>
            </a:pPr>
            <a:r>
              <a:rPr lang="en-US" sz="1400" spc="5" dirty="0">
                <a:latin typeface="+mj-lt"/>
                <a:ea typeface="Times New Roman" panose="02020603050405020304" pitchFamily="18" charset="0"/>
                <a:cs typeface="Times New Roman" panose="02020603050405020304" pitchFamily="18" charset="0"/>
              </a:rPr>
              <a:t>Data Policy</a:t>
            </a:r>
          </a:p>
          <a:p>
            <a:pPr marL="285750" indent="-285750">
              <a:buFont typeface="Arial" panose="020B0604020202020204" pitchFamily="34" charset="0"/>
              <a:buChar char="•"/>
            </a:pPr>
            <a:r>
              <a:rPr lang="en-US" sz="1400" spc="5" dirty="0">
                <a:latin typeface="+mj-lt"/>
                <a:ea typeface="Times New Roman" panose="02020603050405020304" pitchFamily="18" charset="0"/>
                <a:cs typeface="Times New Roman" panose="02020603050405020304" pitchFamily="18" charset="0"/>
              </a:rPr>
              <a:t>Bandwidth policy</a:t>
            </a:r>
          </a:p>
          <a:p>
            <a:r>
              <a:rPr lang="en-US" sz="1400" spc="5" dirty="0">
                <a:latin typeface="+mj-lt"/>
                <a:ea typeface="Times New Roman" panose="02020603050405020304" pitchFamily="18" charset="0"/>
                <a:cs typeface="Times New Roman" panose="02020603050405020304" pitchFamily="18" charset="0"/>
              </a:rPr>
              <a:t>Participants of this BYOD policy must meet the correct Operating System Requirements, include the required Antivirus Software, and Firewall rules.  Devices must have full-disk encryption standards protecting company stored data.  Enabled and secured Wi-Fi settings with trusted WPA2-AES encryption.  If required, an approved VPN for work outside of the enterprise connecting to network resources.  Devices must include a lock out mechanism with an ability to lockout if authentication and authorization fail.  Enable two-factor authentication accessing all corporate resources.  Regular backup of work-related data by secured approved methods must be implemented.  If devices are compromised or non-compliant, the user or employee must notify the IT Security department.  Non-compliant devices can be issued limited access.  All employees, staff and faculty are responsible for their BYOD with some support from the IT Security department for remediation.  </a:t>
            </a:r>
          </a:p>
        </p:txBody>
      </p:sp>
    </p:spTree>
    <p:extLst>
      <p:ext uri="{BB962C8B-B14F-4D97-AF65-F5344CB8AC3E}">
        <p14:creationId xmlns:p14="http://schemas.microsoft.com/office/powerpoint/2010/main" val="4210741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66900" y="400050"/>
            <a:ext cx="8458200" cy="6057900"/>
          </a:xfrm>
        </p:spPr>
        <p:txBody>
          <a:bodyPr>
            <a:normAutofit fontScale="92500" lnSpcReduction="10000"/>
          </a:bodyPr>
          <a:lstStyle/>
          <a:p>
            <a:pPr marL="0" indent="0">
              <a:buNone/>
            </a:pPr>
            <a:r>
              <a:rPr lang="en-US" sz="1800" dirty="0">
                <a:ea typeface="Calibri" panose="020F0502020204030204" pitchFamily="34" charset="0"/>
              </a:rPr>
              <a:t>Policy Compliance: </a:t>
            </a:r>
          </a:p>
          <a:p>
            <a:pPr marL="0" indent="0">
              <a:buNone/>
            </a:pPr>
            <a:r>
              <a:rPr lang="en-US" sz="1400" dirty="0"/>
              <a:t>The IT Security team maintains the primary responsibility of verifying compliance to this policy.  The methods of verification include software updates and periodic checks for antivirus, firewall, IDS/IPS, device and network audits, user access logs, event trackers, NAC, remote scanning tools such as Microsoft Intune, encryption verification, and signed policy acknowledgement of receiving this policy after awareness and training. </a:t>
            </a:r>
          </a:p>
          <a:p>
            <a:pPr marL="0" indent="0">
              <a:buNone/>
            </a:pPr>
            <a:r>
              <a:rPr lang="en-US" sz="1400" dirty="0"/>
              <a:t>Any employees and users found to have violated this policy, based on the IT Security team management, may be subject to: </a:t>
            </a:r>
          </a:p>
          <a:p>
            <a:r>
              <a:rPr lang="en-US" sz="1400" dirty="0"/>
              <a:t>Warning and education with mandatory compliance training, </a:t>
            </a:r>
          </a:p>
          <a:p>
            <a:r>
              <a:rPr lang="en-US" sz="1400" dirty="0"/>
              <a:t>Temporary restrictions or revoked privileges, </a:t>
            </a:r>
          </a:p>
          <a:p>
            <a:r>
              <a:rPr lang="en-US" sz="1400" dirty="0"/>
              <a:t>Financial penalties and liability damages.  </a:t>
            </a:r>
          </a:p>
          <a:p>
            <a:pPr marL="0" indent="0">
              <a:buNone/>
            </a:pPr>
            <a:r>
              <a:rPr lang="en-US" sz="1400" dirty="0"/>
              <a:t>Serious offenses can lead to permanent expulsion and termination of employment and legal action. </a:t>
            </a:r>
          </a:p>
          <a:p>
            <a:pPr marL="0" indent="0">
              <a:buNone/>
            </a:pPr>
            <a:endParaRPr lang="en-US" sz="1800" dirty="0"/>
          </a:p>
          <a:p>
            <a:pPr marL="0" indent="0">
              <a:buNone/>
            </a:pPr>
            <a:r>
              <a:rPr lang="en-US" sz="1800" dirty="0"/>
              <a:t>Related Standards, Policies, and Processes:  </a:t>
            </a:r>
            <a:endParaRPr lang="en-US" sz="1200" spc="5" dirty="0">
              <a:ea typeface="Times New Roman" panose="02020603050405020304" pitchFamily="18" charset="0"/>
              <a:cs typeface="Times New Roman" panose="02020603050405020304" pitchFamily="18" charset="0"/>
            </a:endParaRPr>
          </a:p>
          <a:p>
            <a:pPr marL="0" indent="0">
              <a:buNone/>
            </a:pPr>
            <a:r>
              <a:rPr lang="en-US" sz="1400" spc="5" dirty="0">
                <a:ea typeface="Times New Roman" panose="02020603050405020304" pitchFamily="18" charset="0"/>
                <a:cs typeface="Times New Roman" panose="02020603050405020304" pitchFamily="18" charset="0"/>
              </a:rPr>
              <a:t>ABC Corporation departments with healthcare information must abide by HIPAA standards.  HIPAA provides privacy and safeguarding the C.I.A. of Protected Health Information (PHI).  </a:t>
            </a:r>
          </a:p>
          <a:p>
            <a:pPr marL="0" indent="0">
              <a:buNone/>
            </a:pPr>
            <a:r>
              <a:rPr lang="en-US" sz="1400" spc="5" dirty="0">
                <a:ea typeface="Times New Roman" panose="02020603050405020304" pitchFamily="18" charset="0"/>
                <a:cs typeface="Times New Roman" panose="02020603050405020304" pitchFamily="18" charset="0"/>
              </a:rPr>
              <a:t>Other policies include:</a:t>
            </a:r>
          </a:p>
          <a:p>
            <a:r>
              <a:rPr lang="en-US" sz="1400" spc="5" dirty="0">
                <a:ea typeface="Times New Roman" panose="02020603050405020304" pitchFamily="18" charset="0"/>
                <a:cs typeface="Times New Roman" panose="02020603050405020304" pitchFamily="18" charset="0"/>
              </a:rPr>
              <a:t>Acceptable Use Policy – Rules and guidelines to specify how users are permitted to use company provided IT resources, including network access, computer equipment.  Safe, ethical and legal use outline what is acceptable and what is prohibited behaviors.</a:t>
            </a:r>
          </a:p>
          <a:p>
            <a:r>
              <a:rPr lang="en-US" sz="1400" spc="5" dirty="0">
                <a:ea typeface="Times New Roman" panose="02020603050405020304" pitchFamily="18" charset="0"/>
                <a:cs typeface="Times New Roman" panose="02020603050405020304" pitchFamily="18" charset="0"/>
              </a:rPr>
              <a:t>Data Policy – Governing set of guidelines and practices that govern the collection, handling, storage, and dissemination of data within an organization.</a:t>
            </a:r>
          </a:p>
          <a:p>
            <a:r>
              <a:rPr lang="en-US" sz="1400" spc="5" dirty="0">
                <a:ea typeface="Times New Roman" panose="02020603050405020304" pitchFamily="18" charset="0"/>
                <a:cs typeface="Times New Roman" panose="02020603050405020304" pitchFamily="18" charset="0"/>
              </a:rPr>
              <a:t>Bandwidth policy – How network bandwidth is allocated, prioritized, and controlled to maintain efficient and fair usage among all users and services within the organizations.</a:t>
            </a:r>
          </a:p>
        </p:txBody>
      </p:sp>
    </p:spTree>
    <p:extLst>
      <p:ext uri="{BB962C8B-B14F-4D97-AF65-F5344CB8AC3E}">
        <p14:creationId xmlns:p14="http://schemas.microsoft.com/office/powerpoint/2010/main" val="4021142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6D44BE-DF76-55C8-D5E0-349DA4D9336A}"/>
              </a:ext>
            </a:extLst>
          </p:cNvPr>
          <p:cNvGrpSpPr/>
          <p:nvPr/>
        </p:nvGrpSpPr>
        <p:grpSpPr>
          <a:xfrm>
            <a:off x="1866900" y="713118"/>
            <a:ext cx="8458200" cy="5715000"/>
            <a:chOff x="1866900" y="713118"/>
            <a:chExt cx="8458200" cy="571500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66900" y="713118"/>
              <a:ext cx="8458200" cy="5715000"/>
            </a:xfrm>
          </p:spPr>
          <p:txBody>
            <a:bodyPr/>
            <a:lstStyle/>
            <a:p>
              <a:pPr marL="0" indent="0">
                <a:buNone/>
              </a:pPr>
              <a:r>
                <a:rPr lang="en-US" sz="1800" dirty="0">
                  <a:ea typeface="Calibri" panose="020F0502020204030204" pitchFamily="34" charset="0"/>
                </a:rPr>
                <a:t>Definitions and Terms: </a:t>
              </a:r>
            </a:p>
            <a:p>
              <a:pPr marL="0" indent="0">
                <a:buNone/>
              </a:pPr>
              <a:r>
                <a:rPr lang="en-US" sz="1200" b="1" dirty="0"/>
                <a:t>Confidentiality, Integrity, Availability </a:t>
              </a:r>
              <a:r>
                <a:rPr lang="en-US" sz="1200" dirty="0"/>
                <a:t>– the CIA triad, Confidentiality refers to protecting information from unauthorized access.  Integrity means that the data secured is trustworthy, complete, and has not been tampered or altered and modified by an unauthorized user.  Availability means that data is accessible when needed. </a:t>
              </a:r>
            </a:p>
            <a:p>
              <a:pPr marL="0" indent="0">
                <a:buNone/>
              </a:pPr>
              <a:r>
                <a:rPr lang="en-US" sz="1200" b="1" dirty="0"/>
                <a:t>HIPAA </a:t>
              </a:r>
              <a:r>
                <a:rPr lang="en-US" sz="1200" dirty="0"/>
                <a:t>– Health Insurance Portability and Accountability act.  HIPAA ensures that the privacy rule is implemented and assures individuals’ health information is securely protected.</a:t>
              </a:r>
            </a:p>
            <a:p>
              <a:pPr marL="0" indent="0">
                <a:buNone/>
              </a:pPr>
              <a:r>
                <a:rPr lang="en-US" sz="1200" b="1" dirty="0"/>
                <a:t>PHI – </a:t>
              </a:r>
              <a:r>
                <a:rPr lang="en-US" sz="1200" dirty="0"/>
                <a:t>Protected Health Information</a:t>
              </a:r>
              <a:endParaRPr lang="en-US" sz="1200" b="1" dirty="0"/>
            </a:p>
            <a:p>
              <a:pPr marL="0" indent="0">
                <a:buNone/>
              </a:pPr>
              <a:r>
                <a:rPr lang="en-US" sz="1200" b="1" dirty="0"/>
                <a:t>Mobile Devices: </a:t>
              </a:r>
              <a:r>
                <a:rPr lang="en-US" sz="1200" dirty="0"/>
                <a:t>Include Mobile operating systems, wireless NIC and other USB plug in devices, smartphones, tablets, laptops, wearable technology, and portable computers.  Additional devices can include </a:t>
              </a:r>
              <a:endParaRPr lang="en-US" sz="1200" b="1" dirty="0"/>
            </a:p>
            <a:p>
              <a:pPr marL="0" indent="0">
                <a:buNone/>
              </a:pPr>
              <a:endParaRPr lang="en-US" sz="1200" dirty="0"/>
            </a:p>
            <a:p>
              <a:pPr marL="0" indent="0">
                <a:buNone/>
              </a:pPr>
              <a:endParaRPr lang="en-US" sz="1200" dirty="0"/>
            </a:p>
            <a:p>
              <a:pPr marL="0" indent="0">
                <a:buNone/>
              </a:pPr>
              <a:endParaRPr lang="en-US" sz="1800" dirty="0"/>
            </a:p>
            <a:p>
              <a:pPr marL="0" indent="0">
                <a:buNone/>
              </a:pPr>
              <a:r>
                <a:rPr lang="en-US" sz="1800" dirty="0"/>
                <a:t>Revision History: </a:t>
              </a:r>
            </a:p>
          </p:txBody>
        </p:sp>
        <p:graphicFrame>
          <p:nvGraphicFramePr>
            <p:cNvPr id="2" name="Table 1">
              <a:extLst>
                <a:ext uri="{FF2B5EF4-FFF2-40B4-BE49-F238E27FC236}">
                  <a16:creationId xmlns:a16="http://schemas.microsoft.com/office/drawing/2014/main" id="{239C7CA7-9E73-E614-656F-419C54BDE704}"/>
                </a:ext>
              </a:extLst>
            </p:cNvPr>
            <p:cNvGraphicFramePr>
              <a:graphicFrameLocks/>
            </p:cNvGraphicFramePr>
            <p:nvPr>
              <p:extLst>
                <p:ext uri="{D42A27DB-BD31-4B8C-83A1-F6EECF244321}">
                  <p14:modId xmlns:p14="http://schemas.microsoft.com/office/powerpoint/2010/main" val="2464169321"/>
                </p:ext>
              </p:extLst>
            </p:nvPr>
          </p:nvGraphicFramePr>
          <p:xfrm>
            <a:off x="1965385" y="4501626"/>
            <a:ext cx="6172199" cy="1066800"/>
          </p:xfrm>
          <a:graphic>
            <a:graphicData uri="http://schemas.openxmlformats.org/drawingml/2006/table">
              <a:tbl>
                <a:tblPr firstRow="1" firstCol="1" bandRow="1">
                  <a:tableStyleId>{5C22544A-7EE6-4342-B048-85BDC9FD1C3A}</a:tableStyleId>
                </a:tblPr>
                <a:tblGrid>
                  <a:gridCol w="1229799">
                    <a:extLst>
                      <a:ext uri="{9D8B030D-6E8A-4147-A177-3AD203B41FA5}">
                        <a16:colId xmlns:a16="http://schemas.microsoft.com/office/drawing/2014/main" val="2176588474"/>
                      </a:ext>
                    </a:extLst>
                  </a:gridCol>
                  <a:gridCol w="1508244">
                    <a:extLst>
                      <a:ext uri="{9D8B030D-6E8A-4147-A177-3AD203B41FA5}">
                        <a16:colId xmlns:a16="http://schemas.microsoft.com/office/drawing/2014/main" val="3541782520"/>
                      </a:ext>
                    </a:extLst>
                  </a:gridCol>
                  <a:gridCol w="3434156">
                    <a:extLst>
                      <a:ext uri="{9D8B030D-6E8A-4147-A177-3AD203B41FA5}">
                        <a16:colId xmlns:a16="http://schemas.microsoft.com/office/drawing/2014/main" val="1302763690"/>
                      </a:ext>
                    </a:extLst>
                  </a:gridCol>
                </a:tblGrid>
                <a:tr h="299078">
                  <a:tc>
                    <a:txBody>
                      <a:bodyPr/>
                      <a:lstStyle/>
                      <a:p>
                        <a:pPr marL="0" marR="0">
                          <a:lnSpc>
                            <a:spcPct val="115000"/>
                          </a:lnSpc>
                          <a:spcBef>
                            <a:spcPts val="2400"/>
                          </a:spcBef>
                          <a:spcAft>
                            <a:spcPts val="0"/>
                          </a:spcAft>
                        </a:pPr>
                        <a:r>
                          <a:rPr lang="en-US" sz="1200" kern="0" dirty="0">
                            <a:effectLst/>
                          </a:rPr>
                          <a:t>Date of change</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dirty="0">
                            <a:effectLst/>
                          </a:rPr>
                          <a:t>Responsible</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dirty="0">
                            <a:effectLst/>
                          </a:rPr>
                          <a:t>Summary of change</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3435974"/>
                    </a:ext>
                  </a:extLst>
                </a:tr>
                <a:tr h="443944">
                  <a:tc>
                    <a:txBody>
                      <a:bodyPr/>
                      <a:lstStyle/>
                      <a:p>
                        <a:pPr marL="0" marR="0">
                          <a:lnSpc>
                            <a:spcPct val="115000"/>
                          </a:lnSpc>
                          <a:spcBef>
                            <a:spcPts val="2400"/>
                          </a:spcBef>
                          <a:spcAft>
                            <a:spcPts val="0"/>
                          </a:spcAft>
                        </a:pPr>
                        <a:r>
                          <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January 2023</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nSpc>
                            <a:spcPct val="115000"/>
                          </a:lnSpc>
                          <a:spcBef>
                            <a:spcPts val="2400"/>
                          </a:spcBef>
                          <a:spcAft>
                            <a:spcPts val="0"/>
                          </a:spcAft>
                        </a:pPr>
                        <a:r>
                          <a:rPr lang="en-US" sz="1200" kern="0" dirty="0">
                            <a:effectLst/>
                          </a:rPr>
                          <a:t>ABC Corporation IT Security team</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dirty="0">
                            <a:effectLst/>
                          </a:rPr>
                          <a:t>Implementing new BYOD Policy</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184864"/>
                    </a:ext>
                  </a:extLst>
                </a:tr>
                <a:tr h="323778">
                  <a:tc>
                    <a:txBody>
                      <a:bodyPr/>
                      <a:lstStyle/>
                      <a:p>
                        <a:pPr marL="0" marR="0">
                          <a:lnSpc>
                            <a:spcPct val="115000"/>
                          </a:lnSpc>
                          <a:spcBef>
                            <a:spcPts val="2400"/>
                          </a:spcBef>
                          <a:spcAft>
                            <a:spcPts val="0"/>
                          </a:spcAft>
                        </a:pPr>
                        <a:r>
                          <a:rPr lang="en-US" sz="1100" kern="0" dirty="0">
                            <a:effectLst/>
                          </a:rPr>
                          <a:t> </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nSpc>
                            <a:spcPct val="115000"/>
                          </a:lnSpc>
                          <a:spcBef>
                            <a:spcPts val="2400"/>
                          </a:spcBef>
                          <a:spcAft>
                            <a:spcPts val="0"/>
                          </a:spcAft>
                        </a:pPr>
                        <a:r>
                          <a:rPr lang="en-US" sz="1100" kern="0" dirty="0">
                            <a:effectLst/>
                          </a:rPr>
                          <a:t> </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dirty="0">
                            <a:effectLst/>
                          </a:rPr>
                          <a:t> </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2438726"/>
                    </a:ext>
                  </a:extLst>
                </a:tr>
              </a:tbl>
            </a:graphicData>
          </a:graphic>
        </p:graphicFrame>
      </p:grpSp>
    </p:spTree>
    <p:extLst>
      <p:ext uri="{BB962C8B-B14F-4D97-AF65-F5344CB8AC3E}">
        <p14:creationId xmlns:p14="http://schemas.microsoft.com/office/powerpoint/2010/main" val="146701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493A-BEE0-66DB-FF7E-E3B4B60A2191}"/>
              </a:ext>
            </a:extLst>
          </p:cNvPr>
          <p:cNvSpPr>
            <a:spLocks noGrp="1"/>
          </p:cNvSpPr>
          <p:nvPr>
            <p:ph type="title"/>
          </p:nvPr>
        </p:nvSpPr>
        <p:spPr>
          <a:xfrm>
            <a:off x="1371599" y="401128"/>
            <a:ext cx="9486900" cy="797943"/>
          </a:xfrm>
        </p:spPr>
        <p:txBody>
          <a:bodyPr/>
          <a:lstStyle/>
          <a:p>
            <a:r>
              <a:rPr lang="en-US" dirty="0"/>
              <a:t>Multifactor authentication (</a:t>
            </a:r>
            <a:r>
              <a:rPr lang="en-US" dirty="0" err="1"/>
              <a:t>mfa</a:t>
            </a:r>
            <a:r>
              <a:rPr lang="en-US" dirty="0"/>
              <a:t>)</a:t>
            </a:r>
          </a:p>
        </p:txBody>
      </p:sp>
      <p:sp>
        <p:nvSpPr>
          <p:cNvPr id="3" name="Content Placeholder 2">
            <a:extLst>
              <a:ext uri="{FF2B5EF4-FFF2-40B4-BE49-F238E27FC236}">
                <a16:creationId xmlns:a16="http://schemas.microsoft.com/office/drawing/2014/main" id="{DE09C313-299A-5C4B-570B-D33B7727114B}"/>
              </a:ext>
            </a:extLst>
          </p:cNvPr>
          <p:cNvSpPr>
            <a:spLocks noGrp="1"/>
          </p:cNvSpPr>
          <p:nvPr>
            <p:ph idx="1"/>
          </p:nvPr>
        </p:nvSpPr>
        <p:spPr>
          <a:xfrm>
            <a:off x="1371599" y="2136871"/>
            <a:ext cx="9486901" cy="3982575"/>
          </a:xfrm>
        </p:spPr>
        <p:txBody>
          <a:bodyPr>
            <a:normAutofit fontScale="85000" lnSpcReduction="10000"/>
          </a:bodyPr>
          <a:lstStyle/>
          <a:p>
            <a:pPr marL="0" indent="0">
              <a:buNone/>
            </a:pPr>
            <a:r>
              <a:rPr lang="en-US" dirty="0"/>
              <a:t>MFA is achieved with the use of more than one type of authentication credential.</a:t>
            </a:r>
          </a:p>
          <a:p>
            <a:r>
              <a:rPr lang="en-US" dirty="0"/>
              <a:t>For example: Signing into a portal or banking web application that requires login credentials and a pin that is sent by text to the user's cell phone.</a:t>
            </a:r>
          </a:p>
          <a:p>
            <a:pPr marL="0" indent="0">
              <a:buNone/>
            </a:pPr>
            <a:r>
              <a:rPr lang="en-US" dirty="0"/>
              <a:t>Showcasing the next steps, I implement MFA by adding a time-based one-time password (OTP) to the authentication process. </a:t>
            </a:r>
          </a:p>
          <a:p>
            <a:pPr marL="0" indent="0">
              <a:buNone/>
            </a:pPr>
            <a:r>
              <a:rPr lang="en-US" dirty="0"/>
              <a:t>The well-known single sign-on (SSO) process is easier for a user, however, opens doors for an attacker to compromise the process.   I can mitigate this risk by applying MFA via Google Authenticator app which refreshes with a new OTP every thirty seconds.  </a:t>
            </a:r>
          </a:p>
          <a:p>
            <a:pPr marL="0" indent="0">
              <a:buNone/>
            </a:pPr>
            <a:r>
              <a:rPr lang="en-US" dirty="0"/>
              <a:t>Google Authenticator is set up on my Ubuntu virtual machine terminal window to display a QR code that syncs with the Google Authenticator app on my personal cell phone</a:t>
            </a:r>
          </a:p>
          <a:p>
            <a:pPr marL="0" indent="0">
              <a:buNone/>
            </a:pPr>
            <a:r>
              <a:rPr lang="en-US" dirty="0"/>
              <a:t>This achieves a more secured sign on process by proactively preventing easier access.</a:t>
            </a:r>
          </a:p>
        </p:txBody>
      </p:sp>
    </p:spTree>
    <p:extLst>
      <p:ext uri="{BB962C8B-B14F-4D97-AF65-F5344CB8AC3E}">
        <p14:creationId xmlns:p14="http://schemas.microsoft.com/office/powerpoint/2010/main" val="154921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0" y="712940"/>
            <a:ext cx="5184531" cy="533400"/>
          </a:xfrm>
        </p:spPr>
        <p:txBody>
          <a:bodyPr>
            <a:normAutofit fontScale="90000"/>
          </a:bodyPr>
          <a:lstStyle/>
          <a:p>
            <a:pPr algn="ctr"/>
            <a:r>
              <a:rPr lang="en-US" sz="3300" dirty="0"/>
              <a:t>Common-auth Configuration File</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0535" y="1644925"/>
            <a:ext cx="2628900" cy="2069122"/>
          </a:xfrm>
        </p:spPr>
        <p:txBody>
          <a:bodyPr>
            <a:normAutofit/>
          </a:bodyPr>
          <a:lstStyle/>
          <a:p>
            <a:r>
              <a:rPr lang="en-US" sz="2000" dirty="0"/>
              <a:t>This screenshot shows the entry that indicates the use of the Google Authenticator module. </a:t>
            </a:r>
          </a:p>
        </p:txBody>
      </p:sp>
      <p:pic>
        <p:nvPicPr>
          <p:cNvPr id="4" name="Picture Placeholder 3">
            <a:extLst>
              <a:ext uri="{FF2B5EF4-FFF2-40B4-BE49-F238E27FC236}">
                <a16:creationId xmlns:a16="http://schemas.microsoft.com/office/drawing/2014/main" id="{EC679925-9272-4902-A120-A3597754C793}"/>
              </a:ext>
            </a:extLst>
          </p:cNvPr>
          <p:cNvPicPr>
            <a:picLocks noGrp="1" noChangeAspect="1"/>
          </p:cNvPicPr>
          <p:nvPr>
            <p:ph type="pic" idx="1"/>
          </p:nvPr>
        </p:nvPicPr>
        <p:blipFill>
          <a:blip r:embed="rId2"/>
          <a:srcRect l="7455" r="7455"/>
          <a:stretch/>
        </p:blipFill>
        <p:spPr>
          <a:xfrm>
            <a:off x="5149362" y="712940"/>
            <a:ext cx="6846277" cy="6002215"/>
          </a:xfrm>
        </p:spPr>
      </p:pic>
    </p:spTree>
    <p:extLst>
      <p:ext uri="{BB962C8B-B14F-4D97-AF65-F5344CB8AC3E}">
        <p14:creationId xmlns:p14="http://schemas.microsoft.com/office/powerpoint/2010/main" val="2073299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7642" y="253703"/>
            <a:ext cx="3617528" cy="666559"/>
          </a:xfrm>
        </p:spPr>
        <p:txBody>
          <a:bodyPr>
            <a:normAutofit/>
          </a:bodyPr>
          <a:lstStyle/>
          <a:p>
            <a:pPr algn="ctr"/>
            <a:r>
              <a:rPr lang="en-US" dirty="0"/>
              <a:t>MFA Logon Screen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41006" y="1524000"/>
            <a:ext cx="2590799" cy="1904999"/>
          </a:xfrm>
        </p:spPr>
        <p:txBody>
          <a:bodyPr>
            <a:noAutofit/>
          </a:bodyPr>
          <a:lstStyle/>
          <a:p>
            <a:r>
              <a:rPr lang="en-US" sz="2000" dirty="0"/>
              <a:t>This screenshot shows the logon screen where a verification code is required.</a:t>
            </a:r>
          </a:p>
        </p:txBody>
      </p:sp>
      <p:pic>
        <p:nvPicPr>
          <p:cNvPr id="4" name="Picture Placeholder 3">
            <a:extLst>
              <a:ext uri="{FF2B5EF4-FFF2-40B4-BE49-F238E27FC236}">
                <a16:creationId xmlns:a16="http://schemas.microsoft.com/office/drawing/2014/main" id="{EADB1A0E-F5BA-2FF1-0EC1-E5A3DDA01F14}"/>
              </a:ext>
            </a:extLst>
          </p:cNvPr>
          <p:cNvPicPr>
            <a:picLocks noGrp="1" noChangeAspect="1"/>
          </p:cNvPicPr>
          <p:nvPr>
            <p:ph type="pic" idx="1"/>
          </p:nvPr>
        </p:nvPicPr>
        <p:blipFill>
          <a:blip r:embed="rId2"/>
          <a:srcRect l="7290" r="7290"/>
          <a:stretch/>
        </p:blipFill>
        <p:spPr>
          <a:xfrm>
            <a:off x="4853354" y="311847"/>
            <a:ext cx="7111004" cy="6234305"/>
          </a:xfrm>
        </p:spPr>
      </p:pic>
    </p:spTree>
    <p:extLst>
      <p:ext uri="{BB962C8B-B14F-4D97-AF65-F5344CB8AC3E}">
        <p14:creationId xmlns:p14="http://schemas.microsoft.com/office/powerpoint/2010/main" val="3814848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03E0-E795-BDC3-9905-DFE672B147F4}"/>
              </a:ext>
            </a:extLst>
          </p:cNvPr>
          <p:cNvSpPr>
            <a:spLocks noGrp="1"/>
          </p:cNvSpPr>
          <p:nvPr>
            <p:ph type="title"/>
          </p:nvPr>
        </p:nvSpPr>
        <p:spPr>
          <a:xfrm>
            <a:off x="1371600" y="685800"/>
            <a:ext cx="9486900" cy="779585"/>
          </a:xfrm>
        </p:spPr>
        <p:txBody>
          <a:bodyPr/>
          <a:lstStyle/>
          <a:p>
            <a:pPr algn="ctr"/>
            <a:r>
              <a:rPr lang="en-US" dirty="0"/>
              <a:t>Vulnerability assessment</a:t>
            </a:r>
          </a:p>
        </p:txBody>
      </p:sp>
      <p:sp>
        <p:nvSpPr>
          <p:cNvPr id="3" name="Content Placeholder 2">
            <a:extLst>
              <a:ext uri="{FF2B5EF4-FFF2-40B4-BE49-F238E27FC236}">
                <a16:creationId xmlns:a16="http://schemas.microsoft.com/office/drawing/2014/main" id="{513475F3-AB8A-8755-AA6F-93CF1168B1EF}"/>
              </a:ext>
            </a:extLst>
          </p:cNvPr>
          <p:cNvSpPr>
            <a:spLocks noGrp="1"/>
          </p:cNvSpPr>
          <p:nvPr>
            <p:ph idx="1"/>
          </p:nvPr>
        </p:nvSpPr>
        <p:spPr>
          <a:xfrm>
            <a:off x="1371599" y="1767016"/>
            <a:ext cx="9486901" cy="4405185"/>
          </a:xfrm>
        </p:spPr>
        <p:txBody>
          <a:bodyPr>
            <a:normAutofit fontScale="85000" lnSpcReduction="20000"/>
          </a:bodyPr>
          <a:lstStyle/>
          <a:p>
            <a:pPr marL="0" indent="0">
              <a:buNone/>
            </a:pPr>
            <a:r>
              <a:rPr lang="en-US" dirty="0"/>
              <a:t>The final portion of this project includes assessment of a server on a Kali VM by using the following tools:</a:t>
            </a:r>
          </a:p>
          <a:p>
            <a:r>
              <a:rPr lang="en-US" dirty="0"/>
              <a:t>Nmap</a:t>
            </a:r>
          </a:p>
          <a:p>
            <a:r>
              <a:rPr lang="en-US" dirty="0"/>
              <a:t>Netcat</a:t>
            </a:r>
          </a:p>
          <a:p>
            <a:r>
              <a:rPr lang="en-US" dirty="0"/>
              <a:t>Wireshark</a:t>
            </a:r>
          </a:p>
          <a:p>
            <a:pPr marL="0" indent="0">
              <a:buNone/>
            </a:pPr>
            <a:r>
              <a:rPr lang="en-US" dirty="0"/>
              <a:t>Vulnerability Assessment is a systematic and methodical evaluation of the security posture of the enterprise.  The assessment examines asset exposure to attackers, forces of nature, and any other entity that could cause harm. The focus is on:</a:t>
            </a:r>
          </a:p>
          <a:p>
            <a:r>
              <a:rPr lang="en-US" dirty="0"/>
              <a:t>Asset identification</a:t>
            </a:r>
          </a:p>
          <a:p>
            <a:r>
              <a:rPr lang="en-US" dirty="0"/>
              <a:t>Threat Evaluation</a:t>
            </a:r>
          </a:p>
          <a:p>
            <a:r>
              <a:rPr lang="en-US" dirty="0"/>
              <a:t>Vulnerability Appraisal</a:t>
            </a:r>
          </a:p>
          <a:p>
            <a:r>
              <a:rPr lang="en-US" dirty="0"/>
              <a:t>Risk assessment</a:t>
            </a:r>
          </a:p>
          <a:p>
            <a:r>
              <a:rPr lang="en-US" dirty="0"/>
              <a:t>Risk mitigation</a:t>
            </a:r>
          </a:p>
          <a:p>
            <a:pPr marL="0" indent="0">
              <a:buNone/>
            </a:pPr>
            <a:endParaRPr lang="en-US" dirty="0"/>
          </a:p>
        </p:txBody>
      </p:sp>
    </p:spTree>
    <p:extLst>
      <p:ext uri="{BB962C8B-B14F-4D97-AF65-F5344CB8AC3E}">
        <p14:creationId xmlns:p14="http://schemas.microsoft.com/office/powerpoint/2010/main" val="23079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4871" y="656573"/>
            <a:ext cx="1671612" cy="762002"/>
          </a:xfrm>
        </p:spPr>
        <p:txBody>
          <a:bodyPr>
            <a:normAutofit/>
          </a:bodyPr>
          <a:lstStyle/>
          <a:p>
            <a:r>
              <a:rPr lang="en-US" sz="3300" dirty="0"/>
              <a:t>Nmap</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51089" y="1999654"/>
            <a:ext cx="2876849" cy="2858691"/>
          </a:xfrm>
        </p:spPr>
        <p:txBody>
          <a:bodyPr>
            <a:normAutofit/>
          </a:bodyPr>
          <a:lstStyle/>
          <a:p>
            <a:r>
              <a:rPr lang="en-US" sz="2000" dirty="0"/>
              <a:t>This screenshot includes the scan result showing the Kali VM and its open ports on subnets </a:t>
            </a:r>
            <a:r>
              <a:rPr lang="en-US" sz="2000" b="1" dirty="0"/>
              <a:t>192.168.105.0/24</a:t>
            </a:r>
            <a:r>
              <a:rPr lang="en-US" sz="2000" dirty="0"/>
              <a:t>.</a:t>
            </a:r>
          </a:p>
          <a:p>
            <a:r>
              <a:rPr lang="en-US" sz="2000" dirty="0"/>
              <a:t>Showing </a:t>
            </a:r>
            <a:r>
              <a:rPr lang="en-US" sz="2000" b="1" dirty="0"/>
              <a:t>192.168.105.67</a:t>
            </a:r>
            <a:r>
              <a:rPr lang="en-US" sz="2000" dirty="0"/>
              <a:t> with all 1000 ports as closed.</a:t>
            </a:r>
          </a:p>
        </p:txBody>
      </p:sp>
      <p:pic>
        <p:nvPicPr>
          <p:cNvPr id="4" name="Picture Placeholder 3">
            <a:extLst>
              <a:ext uri="{FF2B5EF4-FFF2-40B4-BE49-F238E27FC236}">
                <a16:creationId xmlns:a16="http://schemas.microsoft.com/office/drawing/2014/main" id="{74C3A689-A0F4-EAE2-37FA-519ECE6EBB86}"/>
              </a:ext>
            </a:extLst>
          </p:cNvPr>
          <p:cNvPicPr>
            <a:picLocks noGrp="1" noChangeAspect="1"/>
          </p:cNvPicPr>
          <p:nvPr>
            <p:ph type="pic" idx="1"/>
          </p:nvPr>
        </p:nvPicPr>
        <p:blipFill>
          <a:blip r:embed="rId2"/>
          <a:srcRect t="360" b="360"/>
          <a:stretch/>
        </p:blipFill>
        <p:spPr>
          <a:xfrm>
            <a:off x="4908570" y="457235"/>
            <a:ext cx="6779338" cy="5943528"/>
          </a:xfrm>
        </p:spPr>
      </p:pic>
    </p:spTree>
    <p:extLst>
      <p:ext uri="{BB962C8B-B14F-4D97-AF65-F5344CB8AC3E}">
        <p14:creationId xmlns:p14="http://schemas.microsoft.com/office/powerpoint/2010/main" val="405223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7263-89F4-0EA1-E035-F48AEBF71BC3}"/>
              </a:ext>
            </a:extLst>
          </p:cNvPr>
          <p:cNvSpPr>
            <a:spLocks noGrp="1"/>
          </p:cNvSpPr>
          <p:nvPr>
            <p:ph type="title"/>
          </p:nvPr>
        </p:nvSpPr>
        <p:spPr>
          <a:xfrm>
            <a:off x="1371600" y="685800"/>
            <a:ext cx="9486900" cy="1035424"/>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ADEFBFC6-6483-397C-ADF4-91D2E8080512}"/>
              </a:ext>
            </a:extLst>
          </p:cNvPr>
          <p:cNvSpPr>
            <a:spLocks noGrp="1"/>
          </p:cNvSpPr>
          <p:nvPr>
            <p:ph idx="1"/>
          </p:nvPr>
        </p:nvSpPr>
        <p:spPr>
          <a:xfrm>
            <a:off x="1371599" y="1861073"/>
            <a:ext cx="9486901" cy="4754880"/>
          </a:xfrm>
        </p:spPr>
        <p:txBody>
          <a:bodyPr>
            <a:normAutofit fontScale="92500" lnSpcReduction="20000"/>
          </a:bodyPr>
          <a:lstStyle/>
          <a:p>
            <a:pPr marL="0" indent="0">
              <a:buNone/>
            </a:pPr>
            <a:r>
              <a:rPr lang="en-US" dirty="0"/>
              <a:t>Cybersecurity threats and data breaches are inventible parts of our digital landscape.  Our role as cybersecurity professionals is to work towards reducing their impact through mitigation, monitoring, and proactive prevention strategies. </a:t>
            </a:r>
          </a:p>
          <a:p>
            <a:pPr marL="0" indent="0">
              <a:buNone/>
            </a:pPr>
            <a:r>
              <a:rPr lang="en-US" dirty="0"/>
              <a:t>Recent statistics from statista.com clarifies the need for thwarting attacks, noting that the U.S. alone in 2023, had 3,205 data compromise incidents that affected 353 million individuals.</a:t>
            </a:r>
          </a:p>
          <a:p>
            <a:pPr marL="0" indent="0">
              <a:buNone/>
            </a:pPr>
            <a:r>
              <a:rPr lang="en-US" dirty="0"/>
              <a:t>The techniques and tools explored in this project provide a practical approach to actively manage, monitor, and counteract such security incidents. </a:t>
            </a:r>
          </a:p>
          <a:p>
            <a:pPr marL="0" indent="0">
              <a:buNone/>
            </a:pPr>
            <a:r>
              <a:rPr lang="en-US" dirty="0"/>
              <a:t>The following tools and services are applied :  </a:t>
            </a:r>
          </a:p>
          <a:p>
            <a:pPr lvl="1"/>
            <a:r>
              <a:rPr lang="en-US" dirty="0"/>
              <a:t>Asymmetric key encryption </a:t>
            </a:r>
          </a:p>
          <a:p>
            <a:pPr lvl="1"/>
            <a:r>
              <a:rPr lang="en-US" dirty="0"/>
              <a:t>Stateful firewall implementation and Nmap scans</a:t>
            </a:r>
          </a:p>
          <a:p>
            <a:pPr lvl="1"/>
            <a:r>
              <a:rPr lang="en-US" dirty="0"/>
              <a:t>BYOD Policy</a:t>
            </a:r>
          </a:p>
          <a:p>
            <a:pPr lvl="1"/>
            <a:r>
              <a:rPr lang="en-US" dirty="0"/>
              <a:t>Multifactor Authentication (MFA)</a:t>
            </a:r>
          </a:p>
          <a:p>
            <a:pPr lvl="1"/>
            <a:r>
              <a:rPr lang="en-US" dirty="0"/>
              <a:t>Vulnerability Assessment</a:t>
            </a:r>
          </a:p>
        </p:txBody>
      </p:sp>
    </p:spTree>
    <p:extLst>
      <p:ext uri="{BB962C8B-B14F-4D97-AF65-F5344CB8AC3E}">
        <p14:creationId xmlns:p14="http://schemas.microsoft.com/office/powerpoint/2010/main" val="162803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EF0B9C-4C08-A42E-66C5-923653ECB394}"/>
              </a:ext>
            </a:extLst>
          </p:cNvPr>
          <p:cNvPicPr>
            <a:picLocks noChangeAspect="1"/>
          </p:cNvPicPr>
          <p:nvPr/>
        </p:nvPicPr>
        <p:blipFill>
          <a:blip r:embed="rId2"/>
          <a:stretch>
            <a:fillRect/>
          </a:stretch>
        </p:blipFill>
        <p:spPr>
          <a:xfrm>
            <a:off x="4853355" y="340817"/>
            <a:ext cx="7010399" cy="6176365"/>
          </a:xfrm>
          <a:prstGeom prst="rect">
            <a:avLst/>
          </a:prstGeom>
        </p:spPr>
      </p:pic>
      <p:sp>
        <p:nvSpPr>
          <p:cNvPr id="8" name="TextBox 7">
            <a:extLst>
              <a:ext uri="{FF2B5EF4-FFF2-40B4-BE49-F238E27FC236}">
                <a16:creationId xmlns:a16="http://schemas.microsoft.com/office/drawing/2014/main" id="{B6724703-920A-C4B8-80C6-7C1B6F4BA882}"/>
              </a:ext>
            </a:extLst>
          </p:cNvPr>
          <p:cNvSpPr txBox="1"/>
          <p:nvPr/>
        </p:nvSpPr>
        <p:spPr>
          <a:xfrm>
            <a:off x="727338" y="1934306"/>
            <a:ext cx="2952282" cy="1323439"/>
          </a:xfrm>
          <a:prstGeom prst="rect">
            <a:avLst/>
          </a:prstGeom>
          <a:noFill/>
        </p:spPr>
        <p:txBody>
          <a:bodyPr wrap="square">
            <a:spAutoFit/>
          </a:bodyPr>
          <a:lstStyle/>
          <a:p>
            <a:r>
              <a:rPr lang="en-US" sz="2000" dirty="0">
                <a:latin typeface="+mj-lt"/>
              </a:rPr>
              <a:t>This screenshot includes the Nmap scan result showing  Linux Server VMs.</a:t>
            </a:r>
          </a:p>
        </p:txBody>
      </p:sp>
      <p:sp>
        <p:nvSpPr>
          <p:cNvPr id="2" name="Title 1">
            <a:extLst>
              <a:ext uri="{FF2B5EF4-FFF2-40B4-BE49-F238E27FC236}">
                <a16:creationId xmlns:a16="http://schemas.microsoft.com/office/drawing/2014/main" id="{8A39B365-7ED5-A9AD-C6F9-23D9A8125DBD}"/>
              </a:ext>
            </a:extLst>
          </p:cNvPr>
          <p:cNvSpPr>
            <a:spLocks noGrp="1"/>
          </p:cNvSpPr>
          <p:nvPr>
            <p:ph type="title"/>
          </p:nvPr>
        </p:nvSpPr>
        <p:spPr>
          <a:xfrm>
            <a:off x="834272" y="656573"/>
            <a:ext cx="1671612" cy="762002"/>
          </a:xfrm>
        </p:spPr>
        <p:txBody>
          <a:bodyPr>
            <a:normAutofit/>
          </a:bodyPr>
          <a:lstStyle/>
          <a:p>
            <a:r>
              <a:rPr lang="en-US" sz="3300" dirty="0"/>
              <a:t>Nmap</a:t>
            </a:r>
            <a:endParaRPr lang="en-US" dirty="0"/>
          </a:p>
        </p:txBody>
      </p:sp>
    </p:spTree>
    <p:extLst>
      <p:ext uri="{BB962C8B-B14F-4D97-AF65-F5344CB8AC3E}">
        <p14:creationId xmlns:p14="http://schemas.microsoft.com/office/powerpoint/2010/main" val="156503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12040" y="668216"/>
            <a:ext cx="2556704" cy="762002"/>
          </a:xfrm>
        </p:spPr>
        <p:txBody>
          <a:bodyPr>
            <a:normAutofit/>
          </a:bodyPr>
          <a:lstStyle/>
          <a:p>
            <a:r>
              <a:rPr lang="en-US" sz="3300" dirty="0"/>
              <a:t>Netcat</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12039" y="1826007"/>
            <a:ext cx="3813776" cy="4586516"/>
          </a:xfrm>
        </p:spPr>
        <p:txBody>
          <a:bodyPr>
            <a:normAutofit/>
          </a:bodyPr>
          <a:lstStyle/>
          <a:p>
            <a:r>
              <a:rPr lang="en-US" sz="2000" dirty="0"/>
              <a:t>This screenshot includes the scan result showing the Kali VM.</a:t>
            </a:r>
          </a:p>
          <a:p>
            <a:r>
              <a:rPr lang="en-US" sz="2000" dirty="0"/>
              <a:t>Output shows:</a:t>
            </a:r>
          </a:p>
          <a:p>
            <a:pPr marL="342900" indent="-342900">
              <a:buFont typeface="Arial" panose="020B0604020202020204" pitchFamily="34" charset="0"/>
              <a:buChar char="•"/>
            </a:pPr>
            <a:r>
              <a:rPr lang="en-US" sz="2000" dirty="0"/>
              <a:t>vsFTP 2.3.4</a:t>
            </a:r>
          </a:p>
          <a:p>
            <a:pPr marL="342900" indent="-342900">
              <a:buFont typeface="Arial" panose="020B0604020202020204" pitchFamily="34" charset="0"/>
              <a:buChar char="•"/>
            </a:pPr>
            <a:r>
              <a:rPr lang="en-US" sz="2000" dirty="0"/>
              <a:t>OpenSSH 4.7 Debain Ubuntu</a:t>
            </a:r>
          </a:p>
          <a:p>
            <a:pPr marL="342900" indent="-342900">
              <a:buFont typeface="Arial" panose="020B0604020202020204" pitchFamily="34" charset="0"/>
              <a:buChar char="•"/>
            </a:pPr>
            <a:r>
              <a:rPr lang="en-US" sz="2000" dirty="0"/>
              <a:t>SMTP Postfix</a:t>
            </a:r>
          </a:p>
          <a:p>
            <a:r>
              <a:rPr lang="en-US" sz="2000" dirty="0"/>
              <a:t>These can be vulnerable ports found with the Nmap scan.  Grabbing the banner and knowing the version helps determining if any vulnerabilities exist</a:t>
            </a:r>
          </a:p>
        </p:txBody>
      </p:sp>
      <p:pic>
        <p:nvPicPr>
          <p:cNvPr id="12" name="Picture 11">
            <a:extLst>
              <a:ext uri="{FF2B5EF4-FFF2-40B4-BE49-F238E27FC236}">
                <a16:creationId xmlns:a16="http://schemas.microsoft.com/office/drawing/2014/main" id="{A0ED0594-AB3C-B8C5-676B-D70859EFDB81}"/>
              </a:ext>
            </a:extLst>
          </p:cNvPr>
          <p:cNvPicPr>
            <a:picLocks noChangeAspect="1"/>
          </p:cNvPicPr>
          <p:nvPr/>
        </p:nvPicPr>
        <p:blipFill>
          <a:blip r:embed="rId2"/>
          <a:stretch>
            <a:fillRect/>
          </a:stretch>
        </p:blipFill>
        <p:spPr>
          <a:xfrm>
            <a:off x="4498641" y="345832"/>
            <a:ext cx="7405278" cy="6166336"/>
          </a:xfrm>
          <a:prstGeom prst="rect">
            <a:avLst/>
          </a:prstGeom>
        </p:spPr>
      </p:pic>
    </p:spTree>
    <p:extLst>
      <p:ext uri="{BB962C8B-B14F-4D97-AF65-F5344CB8AC3E}">
        <p14:creationId xmlns:p14="http://schemas.microsoft.com/office/powerpoint/2010/main" val="100546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4C2E68-2DD2-62D9-17FE-B2D44C452CB1}"/>
              </a:ext>
            </a:extLst>
          </p:cNvPr>
          <p:cNvPicPr>
            <a:picLocks noChangeAspect="1"/>
          </p:cNvPicPr>
          <p:nvPr/>
        </p:nvPicPr>
        <p:blipFill>
          <a:blip r:embed="rId2"/>
          <a:stretch>
            <a:fillRect/>
          </a:stretch>
        </p:blipFill>
        <p:spPr>
          <a:xfrm>
            <a:off x="4325816" y="401077"/>
            <a:ext cx="7494260" cy="6055846"/>
          </a:xfrm>
          <a:prstGeom prst="rect">
            <a:avLst/>
          </a:prstGeom>
        </p:spPr>
      </p:pic>
      <p:sp>
        <p:nvSpPr>
          <p:cNvPr id="8" name="TextBox 7">
            <a:extLst>
              <a:ext uri="{FF2B5EF4-FFF2-40B4-BE49-F238E27FC236}">
                <a16:creationId xmlns:a16="http://schemas.microsoft.com/office/drawing/2014/main" id="{0E7B504E-6265-EB67-6731-05DAA8FF8225}"/>
              </a:ext>
            </a:extLst>
          </p:cNvPr>
          <p:cNvSpPr txBox="1"/>
          <p:nvPr/>
        </p:nvSpPr>
        <p:spPr>
          <a:xfrm>
            <a:off x="649557" y="1711571"/>
            <a:ext cx="3054935" cy="2554545"/>
          </a:xfrm>
          <a:prstGeom prst="rect">
            <a:avLst/>
          </a:prstGeom>
          <a:noFill/>
        </p:spPr>
        <p:txBody>
          <a:bodyPr wrap="square">
            <a:spAutoFit/>
          </a:bodyPr>
          <a:lstStyle/>
          <a:p>
            <a:r>
              <a:rPr lang="en-US" sz="2000" dirty="0">
                <a:latin typeface="+mj-lt"/>
              </a:rPr>
              <a:t>This screenshot includes the NetCat scan from Linux Server. </a:t>
            </a:r>
          </a:p>
          <a:p>
            <a:r>
              <a:rPr lang="en-US" sz="2000" dirty="0">
                <a:latin typeface="+mj-lt"/>
              </a:rPr>
              <a:t>The output shows:</a:t>
            </a:r>
          </a:p>
          <a:p>
            <a:pPr marL="342900" indent="-342900">
              <a:buFont typeface="Arial" panose="020B0604020202020204" pitchFamily="34" charset="0"/>
              <a:buChar char="•"/>
            </a:pPr>
            <a:r>
              <a:rPr lang="en-US" sz="2000" dirty="0">
                <a:latin typeface="+mj-lt"/>
              </a:rPr>
              <a:t>vsFTP 2.3.4</a:t>
            </a:r>
          </a:p>
          <a:p>
            <a:pPr marL="342900" indent="-342900">
              <a:buFont typeface="Arial" panose="020B0604020202020204" pitchFamily="34" charset="0"/>
              <a:buChar char="•"/>
            </a:pPr>
            <a:r>
              <a:rPr lang="en-US" sz="2000" dirty="0">
                <a:latin typeface="+mj-lt"/>
              </a:rPr>
              <a:t>OpenSSH 4.7 Debian Ubuntu</a:t>
            </a:r>
          </a:p>
          <a:p>
            <a:pPr marL="342900" indent="-342900">
              <a:buFont typeface="Arial" panose="020B0604020202020204" pitchFamily="34" charset="0"/>
              <a:buChar char="•"/>
            </a:pPr>
            <a:r>
              <a:rPr lang="en-US" sz="2000" dirty="0">
                <a:latin typeface="+mj-lt"/>
              </a:rPr>
              <a:t>ESMTP Postfix</a:t>
            </a:r>
          </a:p>
        </p:txBody>
      </p:sp>
      <p:sp>
        <p:nvSpPr>
          <p:cNvPr id="2" name="Title 1">
            <a:extLst>
              <a:ext uri="{FF2B5EF4-FFF2-40B4-BE49-F238E27FC236}">
                <a16:creationId xmlns:a16="http://schemas.microsoft.com/office/drawing/2014/main" id="{25F9DC80-786F-9287-DD66-462D1D6172D7}"/>
              </a:ext>
            </a:extLst>
          </p:cNvPr>
          <p:cNvSpPr>
            <a:spLocks noGrp="1"/>
          </p:cNvSpPr>
          <p:nvPr>
            <p:ph type="title"/>
          </p:nvPr>
        </p:nvSpPr>
        <p:spPr>
          <a:xfrm>
            <a:off x="649557" y="668215"/>
            <a:ext cx="2556704" cy="762002"/>
          </a:xfrm>
        </p:spPr>
        <p:txBody>
          <a:bodyPr>
            <a:normAutofit/>
          </a:bodyPr>
          <a:lstStyle/>
          <a:p>
            <a:r>
              <a:rPr lang="en-US" sz="3300" dirty="0"/>
              <a:t>Netcat</a:t>
            </a:r>
            <a:endParaRPr lang="en-US" dirty="0"/>
          </a:p>
        </p:txBody>
      </p:sp>
    </p:spTree>
    <p:extLst>
      <p:ext uri="{BB962C8B-B14F-4D97-AF65-F5344CB8AC3E}">
        <p14:creationId xmlns:p14="http://schemas.microsoft.com/office/powerpoint/2010/main" val="1849820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55065" y="512528"/>
            <a:ext cx="2556704" cy="914399"/>
          </a:xfrm>
        </p:spPr>
        <p:txBody>
          <a:bodyPr>
            <a:normAutofit/>
          </a:bodyPr>
          <a:lstStyle/>
          <a:p>
            <a:r>
              <a:rPr lang="en-US" sz="3300" dirty="0"/>
              <a:t>Wireshark</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55065" y="1876745"/>
            <a:ext cx="3181716" cy="4652770"/>
          </a:xfrm>
        </p:spPr>
        <p:txBody>
          <a:bodyPr>
            <a:normAutofit/>
          </a:bodyPr>
          <a:lstStyle/>
          <a:p>
            <a:r>
              <a:rPr lang="en-US" sz="2000" dirty="0"/>
              <a:t>This screenshot includes the Wireshark</a:t>
            </a:r>
            <a:r>
              <a:rPr lang="en-US" sz="2000" dirty="0">
                <a:cs typeface="Calibri" panose="020F0502020204030204" pitchFamily="34" charset="0"/>
              </a:rPr>
              <a:t>—</a:t>
            </a:r>
            <a:r>
              <a:rPr lang="en-US" sz="2000" dirty="0"/>
              <a:t>Follow TCP Steam window showing the Telnet username and password.</a:t>
            </a:r>
          </a:p>
          <a:p>
            <a:r>
              <a:rPr lang="en-US" sz="2000" dirty="0"/>
              <a:t>Wireshark is a packet sniffing tool that can analyze network traffic for insight into client and server applications.</a:t>
            </a:r>
          </a:p>
          <a:p>
            <a:r>
              <a:rPr lang="en-US" sz="2000" dirty="0"/>
              <a:t>By finding the Telnet data packet and following the TCP stream, I was able to obtain the login credentials. </a:t>
            </a:r>
          </a:p>
        </p:txBody>
      </p:sp>
      <p:pic>
        <p:nvPicPr>
          <p:cNvPr id="4" name="Picture 3">
            <a:extLst>
              <a:ext uri="{FF2B5EF4-FFF2-40B4-BE49-F238E27FC236}">
                <a16:creationId xmlns:a16="http://schemas.microsoft.com/office/drawing/2014/main" id="{4DF6DAAD-58E7-B484-3B15-B4E176CF4666}"/>
              </a:ext>
            </a:extLst>
          </p:cNvPr>
          <p:cNvPicPr>
            <a:picLocks noChangeAspect="1"/>
          </p:cNvPicPr>
          <p:nvPr/>
        </p:nvPicPr>
        <p:blipFill>
          <a:blip r:embed="rId2"/>
          <a:stretch>
            <a:fillRect/>
          </a:stretch>
        </p:blipFill>
        <p:spPr>
          <a:xfrm>
            <a:off x="5173165" y="328484"/>
            <a:ext cx="6016937" cy="6201031"/>
          </a:xfrm>
          <a:prstGeom prst="rect">
            <a:avLst/>
          </a:prstGeom>
        </p:spPr>
      </p:pic>
    </p:spTree>
    <p:extLst>
      <p:ext uri="{BB962C8B-B14F-4D97-AF65-F5344CB8AC3E}">
        <p14:creationId xmlns:p14="http://schemas.microsoft.com/office/powerpoint/2010/main" val="38240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1639" y="803976"/>
            <a:ext cx="2359806" cy="685800"/>
          </a:xfrm>
        </p:spPr>
        <p:txBody>
          <a:bodyPr>
            <a:normAutofit/>
          </a:bodyPr>
          <a:lstStyle/>
          <a:p>
            <a:r>
              <a:rPr lang="en-US" sz="3300" dirty="0"/>
              <a:t>Nessus</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11639" y="1798026"/>
            <a:ext cx="3110083" cy="2222990"/>
          </a:xfrm>
        </p:spPr>
        <p:txBody>
          <a:bodyPr>
            <a:noAutofit/>
          </a:bodyPr>
          <a:lstStyle/>
          <a:p>
            <a:r>
              <a:rPr lang="en-US" sz="2000" dirty="0"/>
              <a:t>This screenshot includes the high-level view of the Nessus vulnerability scan report generated and showing categories of vulnerabilities in different colors.</a:t>
            </a:r>
          </a:p>
        </p:txBody>
      </p:sp>
      <p:pic>
        <p:nvPicPr>
          <p:cNvPr id="8" name="Picture 7">
            <a:extLst>
              <a:ext uri="{FF2B5EF4-FFF2-40B4-BE49-F238E27FC236}">
                <a16:creationId xmlns:a16="http://schemas.microsoft.com/office/drawing/2014/main" id="{D19B53F4-5B86-918E-9193-D85EB75155B1}"/>
              </a:ext>
            </a:extLst>
          </p:cNvPr>
          <p:cNvPicPr>
            <a:picLocks noChangeAspect="1"/>
          </p:cNvPicPr>
          <p:nvPr/>
        </p:nvPicPr>
        <p:blipFill>
          <a:blip r:embed="rId2"/>
          <a:stretch>
            <a:fillRect/>
          </a:stretch>
        </p:blipFill>
        <p:spPr>
          <a:xfrm>
            <a:off x="3716215" y="612077"/>
            <a:ext cx="8341301" cy="5633845"/>
          </a:xfrm>
          <a:prstGeom prst="rect">
            <a:avLst/>
          </a:prstGeom>
        </p:spPr>
      </p:pic>
    </p:spTree>
    <p:extLst>
      <p:ext uri="{BB962C8B-B14F-4D97-AF65-F5344CB8AC3E}">
        <p14:creationId xmlns:p14="http://schemas.microsoft.com/office/powerpoint/2010/main" val="151601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3335-F218-EB6F-74A1-BA2DEA649AE2}"/>
              </a:ext>
            </a:extLst>
          </p:cNvPr>
          <p:cNvSpPr>
            <a:spLocks noGrp="1"/>
          </p:cNvSpPr>
          <p:nvPr>
            <p:ph type="title"/>
          </p:nvPr>
        </p:nvSpPr>
        <p:spPr/>
        <p:txBody>
          <a:bodyPr/>
          <a:lstStyle/>
          <a:p>
            <a:r>
              <a:rPr lang="en-US" dirty="0"/>
              <a:t>Challenges</a:t>
            </a:r>
          </a:p>
        </p:txBody>
      </p:sp>
      <p:pic>
        <p:nvPicPr>
          <p:cNvPr id="6" name="Picture Placeholder 5" descr="Circular maze labyrinth">
            <a:extLst>
              <a:ext uri="{FF2B5EF4-FFF2-40B4-BE49-F238E27FC236}">
                <a16:creationId xmlns:a16="http://schemas.microsoft.com/office/drawing/2014/main" id="{D6B355D2-FBE0-7A88-18A7-1B7669745393}"/>
              </a:ext>
            </a:extLst>
          </p:cNvPr>
          <p:cNvPicPr>
            <a:picLocks noGrp="1" noChangeAspect="1"/>
          </p:cNvPicPr>
          <p:nvPr>
            <p:ph type="pic" idx="1"/>
          </p:nvPr>
        </p:nvPicPr>
        <p:blipFill>
          <a:blip r:embed="rId2">
            <a:alphaModFix amt="67000"/>
            <a:extLst>
              <a:ext uri="{28A0092B-C50C-407E-A947-70E740481C1C}">
                <a14:useLocalDpi xmlns:a14="http://schemas.microsoft.com/office/drawing/2010/main" val="0"/>
              </a:ext>
            </a:extLst>
          </a:blip>
          <a:srcRect l="7795" r="7795"/>
          <a:stretch>
            <a:fillRect/>
          </a:stretch>
        </p:blipFill>
        <p:spPr>
          <a:xfrm>
            <a:off x="6938512" y="457200"/>
            <a:ext cx="4827184" cy="3811588"/>
          </a:xfrm>
        </p:spPr>
      </p:pic>
      <p:sp>
        <p:nvSpPr>
          <p:cNvPr id="4" name="Text Placeholder 3">
            <a:extLst>
              <a:ext uri="{FF2B5EF4-FFF2-40B4-BE49-F238E27FC236}">
                <a16:creationId xmlns:a16="http://schemas.microsoft.com/office/drawing/2014/main" id="{323B9C68-8491-9345-F76D-3DCD1527E7A0}"/>
              </a:ext>
            </a:extLst>
          </p:cNvPr>
          <p:cNvSpPr>
            <a:spLocks noGrp="1"/>
          </p:cNvSpPr>
          <p:nvPr>
            <p:ph type="body" sz="half" idx="2"/>
          </p:nvPr>
        </p:nvSpPr>
        <p:spPr>
          <a:xfrm>
            <a:off x="839788" y="2362994"/>
            <a:ext cx="5772027" cy="3811588"/>
          </a:xfrm>
        </p:spPr>
        <p:txBody>
          <a:bodyPr/>
          <a:lstStyle/>
          <a:p>
            <a:r>
              <a:rPr lang="en-US" dirty="0"/>
              <a:t>Setting up iptables with GNU require a deep understanding of the commands and options on Linux that follow each command.  The commands entered require an order or process that needs to be followed prior to setting up each rule to being filtered.  This is a complex process when setting up correctly.</a:t>
            </a:r>
          </a:p>
          <a:p>
            <a:r>
              <a:rPr lang="en-US" dirty="0"/>
              <a:t>Banner grabbing process during a vulnerability assessment requires knowledge of what you are looking for.  For example, if it is SSH, after completing Nmap to find the port open, Netcat to find its version, I found that I need to also know if that version is exploitable.  In my case following the Telnet data stream on Wireshark opened the login credentials.</a:t>
            </a:r>
          </a:p>
          <a:p>
            <a:endParaRPr lang="en-US" dirty="0"/>
          </a:p>
          <a:p>
            <a:endParaRPr lang="en-US" dirty="0"/>
          </a:p>
        </p:txBody>
      </p:sp>
    </p:spTree>
    <p:extLst>
      <p:ext uri="{BB962C8B-B14F-4D97-AF65-F5344CB8AC3E}">
        <p14:creationId xmlns:p14="http://schemas.microsoft.com/office/powerpoint/2010/main" val="3746459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B314-3825-B0B8-F003-98C60107076E}"/>
              </a:ext>
            </a:extLst>
          </p:cNvPr>
          <p:cNvSpPr>
            <a:spLocks noGrp="1"/>
          </p:cNvSpPr>
          <p:nvPr>
            <p:ph type="title"/>
          </p:nvPr>
        </p:nvSpPr>
        <p:spPr/>
        <p:txBody>
          <a:bodyPr/>
          <a:lstStyle/>
          <a:p>
            <a:r>
              <a:rPr lang="en-US" dirty="0"/>
              <a:t>Career Skills</a:t>
            </a:r>
          </a:p>
        </p:txBody>
      </p:sp>
      <p:pic>
        <p:nvPicPr>
          <p:cNvPr id="6" name="Picture Placeholder 5" descr="Man looking at computer">
            <a:extLst>
              <a:ext uri="{FF2B5EF4-FFF2-40B4-BE49-F238E27FC236}">
                <a16:creationId xmlns:a16="http://schemas.microsoft.com/office/drawing/2014/main" id="{85266D15-5E29-22DA-EBB7-FDA3FB174F2C}"/>
              </a:ext>
            </a:extLst>
          </p:cNvPr>
          <p:cNvPicPr>
            <a:picLocks noGrp="1" noChangeAspect="1"/>
          </p:cNvPicPr>
          <p:nvPr>
            <p:ph type="pic" idx="1"/>
          </p:nvPr>
        </p:nvPicPr>
        <p:blipFill rotWithShape="1">
          <a:blip r:embed="rId2">
            <a:alphaModFix amt="67000"/>
            <a:extLst>
              <a:ext uri="{28A0092B-C50C-407E-A947-70E740481C1C}">
                <a14:useLocalDpi xmlns:a14="http://schemas.microsoft.com/office/drawing/2010/main" val="0"/>
              </a:ext>
            </a:extLst>
          </a:blip>
          <a:srcRect l="174" t="15580" r="50729" b="-1684"/>
          <a:stretch/>
        </p:blipFill>
        <p:spPr>
          <a:xfrm>
            <a:off x="7098323" y="457200"/>
            <a:ext cx="4253889" cy="4196373"/>
          </a:xfrm>
        </p:spPr>
      </p:pic>
      <p:sp>
        <p:nvSpPr>
          <p:cNvPr id="4" name="Text Placeholder 3">
            <a:extLst>
              <a:ext uri="{FF2B5EF4-FFF2-40B4-BE49-F238E27FC236}">
                <a16:creationId xmlns:a16="http://schemas.microsoft.com/office/drawing/2014/main" id="{F437DE38-B25B-1FBA-DAD1-41071F5F1F17}"/>
              </a:ext>
            </a:extLst>
          </p:cNvPr>
          <p:cNvSpPr>
            <a:spLocks noGrp="1"/>
          </p:cNvSpPr>
          <p:nvPr>
            <p:ph type="body" sz="half" idx="2"/>
          </p:nvPr>
        </p:nvSpPr>
        <p:spPr>
          <a:xfrm>
            <a:off x="839788" y="2321169"/>
            <a:ext cx="5256212" cy="3932603"/>
          </a:xfrm>
        </p:spPr>
        <p:txBody>
          <a:bodyPr>
            <a:normAutofit lnSpcReduction="10000"/>
          </a:bodyPr>
          <a:lstStyle/>
          <a:p>
            <a:pPr marL="285750" indent="-285750">
              <a:buFont typeface="Arial" panose="020B0604020202020204" pitchFamily="34" charset="0"/>
              <a:buChar char="•"/>
            </a:pPr>
            <a:r>
              <a:rPr lang="en-US" dirty="0"/>
              <a:t>Firewall Configuration and Management</a:t>
            </a:r>
          </a:p>
          <a:p>
            <a:pPr marL="285750" indent="-285750">
              <a:buFont typeface="Arial" panose="020B0604020202020204" pitchFamily="34" charset="0"/>
              <a:buChar char="•"/>
            </a:pPr>
            <a:r>
              <a:rPr lang="en-US" dirty="0"/>
              <a:t>Network Security Analysis</a:t>
            </a:r>
          </a:p>
          <a:p>
            <a:pPr marL="285750" indent="-285750">
              <a:buFont typeface="Arial" panose="020B0604020202020204" pitchFamily="34" charset="0"/>
              <a:buChar char="•"/>
            </a:pPr>
            <a:r>
              <a:rPr lang="en-US" dirty="0"/>
              <a:t>Security Policy Development</a:t>
            </a:r>
          </a:p>
          <a:p>
            <a:pPr marL="285750" indent="-285750">
              <a:buFont typeface="Arial" panose="020B0604020202020204" pitchFamily="34" charset="0"/>
              <a:buChar char="•"/>
            </a:pPr>
            <a:r>
              <a:rPr lang="en-US" dirty="0"/>
              <a:t>Access Control Implementation</a:t>
            </a:r>
          </a:p>
          <a:p>
            <a:pPr marL="285750" indent="-285750">
              <a:buFont typeface="Arial" panose="020B0604020202020204" pitchFamily="34" charset="0"/>
              <a:buChar char="•"/>
            </a:pPr>
            <a:r>
              <a:rPr lang="en-US" dirty="0"/>
              <a:t>Security Auditing</a:t>
            </a:r>
          </a:p>
          <a:p>
            <a:pPr marL="285750" indent="-285750">
              <a:buFont typeface="Arial" panose="020B0604020202020204" pitchFamily="34" charset="0"/>
              <a:buChar char="•"/>
            </a:pPr>
            <a:r>
              <a:rPr lang="en-US" dirty="0"/>
              <a:t>Risk Assessment</a:t>
            </a:r>
          </a:p>
          <a:p>
            <a:pPr marL="285750" indent="-285750">
              <a:buFont typeface="Arial" panose="020B0604020202020204" pitchFamily="34" charset="0"/>
              <a:buChar char="•"/>
            </a:pPr>
            <a:r>
              <a:rPr lang="en-US" dirty="0"/>
              <a:t>Risk Mitigation</a:t>
            </a:r>
          </a:p>
          <a:p>
            <a:pPr marL="285750" indent="-285750">
              <a:buFont typeface="Arial" panose="020B0604020202020204" pitchFamily="34" charset="0"/>
              <a:buChar char="•"/>
            </a:pPr>
            <a:r>
              <a:rPr lang="en-US" dirty="0"/>
              <a:t>Incident Response planning</a:t>
            </a:r>
          </a:p>
          <a:p>
            <a:pPr marL="285750" indent="-285750">
              <a:buFont typeface="Arial" panose="020B0604020202020204" pitchFamily="34" charset="0"/>
              <a:buChar char="•"/>
            </a:pPr>
            <a:r>
              <a:rPr lang="en-US" dirty="0"/>
              <a:t>Compliance Management</a:t>
            </a:r>
          </a:p>
          <a:p>
            <a:pPr marL="285750" indent="-285750">
              <a:buFont typeface="Arial" panose="020B0604020202020204" pitchFamily="34" charset="0"/>
              <a:buChar char="•"/>
            </a:pPr>
            <a:r>
              <a:rPr lang="en-US" dirty="0"/>
              <a:t>Data Protection and Privacy</a:t>
            </a:r>
          </a:p>
          <a:p>
            <a:pPr marL="285750" indent="-285750">
              <a:buFont typeface="Arial" panose="020B0604020202020204" pitchFamily="34" charset="0"/>
              <a:buChar char="•"/>
            </a:pPr>
            <a:r>
              <a:rPr lang="en-US" dirty="0"/>
              <a:t>Vulnerability Assessment</a:t>
            </a:r>
          </a:p>
        </p:txBody>
      </p:sp>
    </p:spTree>
    <p:extLst>
      <p:ext uri="{BB962C8B-B14F-4D97-AF65-F5344CB8AC3E}">
        <p14:creationId xmlns:p14="http://schemas.microsoft.com/office/powerpoint/2010/main" val="3652097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608F-3FD5-DE3C-47D5-BCA09FEEDAA6}"/>
              </a:ext>
            </a:extLst>
          </p:cNvPr>
          <p:cNvSpPr>
            <a:spLocks noGrp="1"/>
          </p:cNvSpPr>
          <p:nvPr>
            <p:ph type="title"/>
          </p:nvPr>
        </p:nvSpPr>
        <p:spPr/>
        <p:txBody>
          <a:bodyPr/>
          <a:lstStyle/>
          <a:p>
            <a:r>
              <a:rPr lang="en-US" dirty="0"/>
              <a:t>Conclusion</a:t>
            </a:r>
          </a:p>
        </p:txBody>
      </p:sp>
      <p:pic>
        <p:nvPicPr>
          <p:cNvPr id="6" name="Picture Placeholder 5" descr="Mountains and orange sky">
            <a:extLst>
              <a:ext uri="{FF2B5EF4-FFF2-40B4-BE49-F238E27FC236}">
                <a16:creationId xmlns:a16="http://schemas.microsoft.com/office/drawing/2014/main" id="{9C4860A5-E688-A74D-ABF9-EC80FAA610FB}"/>
              </a:ext>
            </a:extLst>
          </p:cNvPr>
          <p:cNvPicPr>
            <a:picLocks noGrp="1" noChangeAspect="1"/>
          </p:cNvPicPr>
          <p:nvPr>
            <p:ph type="pic" idx="1"/>
          </p:nvPr>
        </p:nvPicPr>
        <p:blipFill>
          <a:blip r:embed="rId2">
            <a:alphaModFix amt="67000"/>
            <a:extLst>
              <a:ext uri="{28A0092B-C50C-407E-A947-70E740481C1C}">
                <a14:useLocalDpi xmlns:a14="http://schemas.microsoft.com/office/drawing/2010/main" val="0"/>
              </a:ext>
            </a:extLst>
          </a:blip>
          <a:stretch>
            <a:fillRect/>
          </a:stretch>
        </p:blipFill>
        <p:spPr>
          <a:xfrm>
            <a:off x="6601778" y="292308"/>
            <a:ext cx="5305255" cy="3530183"/>
          </a:xfrm>
        </p:spPr>
      </p:pic>
      <p:sp>
        <p:nvSpPr>
          <p:cNvPr id="4" name="Text Placeholder 3">
            <a:extLst>
              <a:ext uri="{FF2B5EF4-FFF2-40B4-BE49-F238E27FC236}">
                <a16:creationId xmlns:a16="http://schemas.microsoft.com/office/drawing/2014/main" id="{8580CB58-2ED4-FCE0-53EF-019A42DE4C2D}"/>
              </a:ext>
            </a:extLst>
          </p:cNvPr>
          <p:cNvSpPr>
            <a:spLocks noGrp="1"/>
          </p:cNvSpPr>
          <p:nvPr>
            <p:ph type="body" sz="half" idx="2"/>
          </p:nvPr>
        </p:nvSpPr>
        <p:spPr>
          <a:xfrm>
            <a:off x="839788" y="2057400"/>
            <a:ext cx="5305255" cy="3811588"/>
          </a:xfrm>
        </p:spPr>
        <p:txBody>
          <a:bodyPr>
            <a:normAutofit/>
          </a:bodyPr>
          <a:lstStyle/>
          <a:p>
            <a:r>
              <a:rPr lang="en-US" sz="1800" dirty="0"/>
              <a:t>The tools and strategies applied through out this project including asymmetric key encryption to stateful firewalls, and vulnerability assessments are the tip of a growing solution.  With cyber threats and data breaches on the rise, defenses, knowledge, and mitigation can prevent further damage from occurring with an expected rule of thumb.  By implementing MFA, BYOD policies we can establish layers against vulnerabilities of an increasingly connected world.  The learning from these practical application of cybersecurity, serve as a guidance to safeguard valuable digital assets against the inevitability of cyber threats. </a:t>
            </a:r>
          </a:p>
        </p:txBody>
      </p:sp>
    </p:spTree>
    <p:extLst>
      <p:ext uri="{BB962C8B-B14F-4D97-AF65-F5344CB8AC3E}">
        <p14:creationId xmlns:p14="http://schemas.microsoft.com/office/powerpoint/2010/main" val="1813057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6C50-74EC-3204-B902-0BA74F8830D4}"/>
              </a:ext>
            </a:extLst>
          </p:cNvPr>
          <p:cNvSpPr>
            <a:spLocks noGrp="1"/>
          </p:cNvSpPr>
          <p:nvPr>
            <p:ph type="title"/>
          </p:nvPr>
        </p:nvSpPr>
        <p:spPr/>
        <p:txBody>
          <a:bodyPr/>
          <a:lstStyle/>
          <a:p>
            <a:r>
              <a:rPr lang="en-US" dirty="0"/>
              <a:t>References</a:t>
            </a:r>
          </a:p>
        </p:txBody>
      </p:sp>
      <p:sp>
        <p:nvSpPr>
          <p:cNvPr id="4" name="Text Placeholder 3">
            <a:extLst>
              <a:ext uri="{FF2B5EF4-FFF2-40B4-BE49-F238E27FC236}">
                <a16:creationId xmlns:a16="http://schemas.microsoft.com/office/drawing/2014/main" id="{BFBBE627-C1F2-A9D1-9CE0-20D47E81A0A2}"/>
              </a:ext>
            </a:extLst>
          </p:cNvPr>
          <p:cNvSpPr>
            <a:spLocks noGrp="1"/>
          </p:cNvSpPr>
          <p:nvPr>
            <p:ph type="body" sz="half" idx="2"/>
          </p:nvPr>
        </p:nvSpPr>
        <p:spPr>
          <a:xfrm>
            <a:off x="839788" y="2057400"/>
            <a:ext cx="9314865" cy="3811588"/>
          </a:xfrm>
        </p:spPr>
        <p:txBody>
          <a:bodyPr/>
          <a:lstStyle/>
          <a:p>
            <a:r>
              <a:rPr lang="en-US" dirty="0">
                <a:effectLst/>
              </a:rPr>
              <a:t>Ciampa, M. D. (2018). </a:t>
            </a:r>
            <a:r>
              <a:rPr lang="en-US" i="1" dirty="0" err="1">
                <a:effectLst/>
              </a:rPr>
              <a:t>Comptia</a:t>
            </a:r>
            <a:r>
              <a:rPr lang="en-US" i="1" dirty="0">
                <a:effectLst/>
              </a:rPr>
              <a:t> security+: Guide to Network Security Fundamentals</a:t>
            </a:r>
            <a:r>
              <a:rPr lang="en-US" dirty="0">
                <a:effectLst/>
              </a:rPr>
              <a:t> (6th ed.). Cengage.</a:t>
            </a:r>
          </a:p>
          <a:p>
            <a:r>
              <a:rPr lang="en-US" dirty="0">
                <a:effectLst/>
              </a:rPr>
              <a:t>Published by Ani </a:t>
            </a:r>
            <a:r>
              <a:rPr lang="en-US" dirty="0" err="1">
                <a:effectLst/>
              </a:rPr>
              <a:t>Petrosyan</a:t>
            </a:r>
            <a:r>
              <a:rPr lang="en-US" dirty="0">
                <a:effectLst/>
              </a:rPr>
              <a:t>, &amp; 12, F. (2024, February 12). </a:t>
            </a:r>
            <a:r>
              <a:rPr lang="en-US" i="1" dirty="0">
                <a:effectLst/>
              </a:rPr>
              <a:t>Number of data breaches and victims U.S. 2023</a:t>
            </a:r>
            <a:r>
              <a:rPr lang="en-US" dirty="0">
                <a:effectLst/>
              </a:rPr>
              <a:t>. Statista. </a:t>
            </a:r>
            <a:r>
              <a:rPr lang="en-US" dirty="0">
                <a:effectLst/>
                <a:hlinkClick r:id="rId2"/>
              </a:rPr>
              <a:t>https://www.statista.com/statistics/273550/data-breaches-recorded-in-the-united-states-by-number-of-breaches-and-records-exposed/</a:t>
            </a:r>
            <a:endParaRPr lang="en-US" dirty="0">
              <a:effectLst/>
            </a:endParaRPr>
          </a:p>
          <a:p>
            <a:r>
              <a:rPr lang="en-US" dirty="0">
                <a:effectLst/>
              </a:rPr>
              <a:t>Sobers, R. (2024, January 4). </a:t>
            </a:r>
            <a:r>
              <a:rPr lang="en-US" i="1" dirty="0">
                <a:effectLst/>
              </a:rPr>
              <a:t>161 cybersecurity statistics and trends [updated 2023]</a:t>
            </a:r>
            <a:r>
              <a:rPr lang="en-US" dirty="0">
                <a:effectLst/>
              </a:rPr>
              <a:t>. Varonis. </a:t>
            </a:r>
            <a:r>
              <a:rPr lang="en-US" dirty="0">
                <a:effectLst/>
                <a:hlinkClick r:id="rId3"/>
              </a:rPr>
              <a:t>https://www.varonis.com/blog/cybersecurity-statistics</a:t>
            </a:r>
            <a:endParaRPr lang="en-US" dirty="0">
              <a:effectLst/>
            </a:endParaRPr>
          </a:p>
          <a:p>
            <a:r>
              <a:rPr lang="en-US" dirty="0">
                <a:effectLst/>
              </a:rPr>
              <a:t>Cengage. (n.d.).</a:t>
            </a:r>
            <a:r>
              <a:rPr lang="en-US" i="1" dirty="0">
                <a:effectLst/>
              </a:rPr>
              <a:t> Infosec learning Labs</a:t>
            </a:r>
            <a:r>
              <a:rPr lang="en-US" dirty="0">
                <a:effectLst/>
              </a:rPr>
              <a:t>. Asymmetric Key Encryption, Stateful Firewall, Multi Factor Authentication, Vulnerability assessment. </a:t>
            </a:r>
            <a:r>
              <a:rPr lang="en-US" dirty="0">
                <a:effectLst/>
                <a:hlinkClick r:id="rId4"/>
              </a:rPr>
              <a:t>https://lab.infoseclearning.com/course/BPUUGYUWOV/lab/CQOOKAWDJO?check_logged_in=1</a:t>
            </a:r>
            <a:endParaRPr lang="en-US" dirty="0">
              <a:effectLst/>
            </a:endParaRPr>
          </a:p>
          <a:p>
            <a:r>
              <a:rPr lang="en-US" dirty="0">
                <a:effectLst/>
              </a:rPr>
              <a:t>SANS. Bring Your Own Device (BYOD) Security Policy. (2019). </a:t>
            </a:r>
            <a:r>
              <a:rPr lang="en-US">
                <a:effectLst/>
              </a:rPr>
              <a:t>Retrieved February 15, 2024. </a:t>
            </a:r>
            <a:endParaRPr lang="en-US" dirty="0">
              <a:effectLst/>
            </a:endParaRPr>
          </a:p>
          <a:p>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197702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7884-8B43-E316-1CF7-3315225F66DB}"/>
              </a:ext>
            </a:extLst>
          </p:cNvPr>
          <p:cNvSpPr>
            <a:spLocks noGrp="1"/>
          </p:cNvSpPr>
          <p:nvPr>
            <p:ph type="title"/>
          </p:nvPr>
        </p:nvSpPr>
        <p:spPr>
          <a:xfrm>
            <a:off x="1371600" y="685800"/>
            <a:ext cx="9486900" cy="1132242"/>
          </a:xfrm>
        </p:spPr>
        <p:txBody>
          <a:bodyPr/>
          <a:lstStyle/>
          <a:p>
            <a:pPr algn="ctr"/>
            <a:r>
              <a:rPr lang="en-US" dirty="0"/>
              <a:t>Asymmetric Key Encryption</a:t>
            </a:r>
          </a:p>
        </p:txBody>
      </p:sp>
      <p:sp>
        <p:nvSpPr>
          <p:cNvPr id="3" name="Content Placeholder 2">
            <a:extLst>
              <a:ext uri="{FF2B5EF4-FFF2-40B4-BE49-F238E27FC236}">
                <a16:creationId xmlns:a16="http://schemas.microsoft.com/office/drawing/2014/main" id="{69CEE4EA-94B0-2ED5-2173-E0CB4E7E0DF8}"/>
              </a:ext>
            </a:extLst>
          </p:cNvPr>
          <p:cNvSpPr>
            <a:spLocks noGrp="1"/>
          </p:cNvSpPr>
          <p:nvPr>
            <p:ph idx="1"/>
          </p:nvPr>
        </p:nvSpPr>
        <p:spPr>
          <a:xfrm>
            <a:off x="758414" y="1968648"/>
            <a:ext cx="4233135" cy="2723668"/>
          </a:xfrm>
        </p:spPr>
        <p:txBody>
          <a:bodyPr>
            <a:normAutofit/>
          </a:bodyPr>
          <a:lstStyle/>
          <a:p>
            <a:pPr marL="0" indent="0">
              <a:buNone/>
            </a:pPr>
            <a:r>
              <a:rPr lang="en-US" sz="2000" dirty="0"/>
              <a:t>A cryptographic system utilizes a pair of keys.  One is a public key which can be shared openly, and one is a private key, which is kept secret by the owner. Data encrypted with the public key can only be decrypted with the private key which facilitates secure communication and data exchange. </a:t>
            </a:r>
          </a:p>
          <a:p>
            <a:endParaRPr lang="en-US" sz="2000" dirty="0"/>
          </a:p>
        </p:txBody>
      </p:sp>
      <p:sp>
        <p:nvSpPr>
          <p:cNvPr id="4" name="Content Placeholder 2">
            <a:extLst>
              <a:ext uri="{FF2B5EF4-FFF2-40B4-BE49-F238E27FC236}">
                <a16:creationId xmlns:a16="http://schemas.microsoft.com/office/drawing/2014/main" id="{D4AB4174-53C2-0A74-FAD2-168D75B31364}"/>
              </a:ext>
            </a:extLst>
          </p:cNvPr>
          <p:cNvSpPr txBox="1">
            <a:spLocks/>
          </p:cNvSpPr>
          <p:nvPr/>
        </p:nvSpPr>
        <p:spPr>
          <a:xfrm>
            <a:off x="6713172" y="1968648"/>
            <a:ext cx="4720414" cy="47209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The process shown in Kali Linux includes an open-source tool called GNU privacy guard (GPG) that has pretty good privacy (PGP) standard and outputs a pair of public and private keys with a passphrase to encrypt and decrypt my files.  </a:t>
            </a:r>
          </a:p>
          <a:p>
            <a:pPr marL="0" indent="0">
              <a:buFont typeface="Arial" panose="020B0604020202020204" pitchFamily="34" charset="0"/>
              <a:buNone/>
            </a:pPr>
            <a:r>
              <a:rPr lang="en-US" sz="2000" dirty="0"/>
              <a:t>I create a testfile.txt and encrypt the file with GPG, depicted in the next slide and later is decrypted using my passphrase. </a:t>
            </a:r>
          </a:p>
          <a:p>
            <a:pPr marL="0" indent="0">
              <a:buFont typeface="Arial" panose="020B0604020202020204" pitchFamily="34" charset="0"/>
              <a:buNone/>
            </a:pPr>
            <a:r>
              <a:rPr lang="en-US" sz="2000" dirty="0"/>
              <a:t>Finally, the original plaintext file after encryption is deleted by the shred command with options to overwrite 30 times, truncate and remove after overwriting and adding a final overwrite with zeros to hide shredding.</a:t>
            </a:r>
          </a:p>
        </p:txBody>
      </p:sp>
      <p:pic>
        <p:nvPicPr>
          <p:cNvPr id="6" name="Picture 5" descr="Transparent padlock">
            <a:extLst>
              <a:ext uri="{FF2B5EF4-FFF2-40B4-BE49-F238E27FC236}">
                <a16:creationId xmlns:a16="http://schemas.microsoft.com/office/drawing/2014/main" id="{2F9C8A7D-E118-5F70-5CFD-F9BA56CE3BCC}"/>
              </a:ext>
            </a:extLst>
          </p:cNvPr>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758414" y="4692316"/>
            <a:ext cx="3005303" cy="1968648"/>
          </a:xfrm>
          <a:prstGeom prst="rect">
            <a:avLst/>
          </a:prstGeom>
        </p:spPr>
      </p:pic>
    </p:spTree>
    <p:extLst>
      <p:ext uri="{BB962C8B-B14F-4D97-AF65-F5344CB8AC3E}">
        <p14:creationId xmlns:p14="http://schemas.microsoft.com/office/powerpoint/2010/main" val="279467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8220" y="675310"/>
            <a:ext cx="3609474" cy="685800"/>
          </a:xfrm>
        </p:spPr>
        <p:txBody>
          <a:bodyPr>
            <a:normAutofit/>
          </a:bodyPr>
          <a:lstStyle/>
          <a:p>
            <a:pPr algn="ctr"/>
            <a:r>
              <a:rPr lang="en-US" sz="3300" dirty="0"/>
              <a:t>File Encryption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84762" y="1699181"/>
            <a:ext cx="2249979" cy="3459637"/>
          </a:xfrm>
        </p:spPr>
        <p:txBody>
          <a:bodyPr>
            <a:normAutofit/>
          </a:bodyPr>
          <a:lstStyle/>
          <a:p>
            <a:r>
              <a:rPr lang="en-US" dirty="0"/>
              <a:t>This screenshot shows the following.</a:t>
            </a:r>
          </a:p>
          <a:p>
            <a:pPr marL="285750" indent="-285750">
              <a:buFont typeface="Arial" panose="020B0604020202020204" pitchFamily="34" charset="0"/>
              <a:buChar char="•"/>
            </a:pPr>
            <a:r>
              <a:rPr lang="en-US" dirty="0"/>
              <a:t>Content of the plaintext file</a:t>
            </a:r>
          </a:p>
          <a:p>
            <a:pPr marL="285750" indent="-285750">
              <a:buFont typeface="Arial" panose="020B0604020202020204" pitchFamily="34" charset="0"/>
              <a:buChar char="•"/>
            </a:pPr>
            <a:r>
              <a:rPr lang="en-US" dirty="0"/>
              <a:t>Content of the encrypted file</a:t>
            </a:r>
          </a:p>
        </p:txBody>
      </p:sp>
      <p:pic>
        <p:nvPicPr>
          <p:cNvPr id="4" name="Picture 3">
            <a:extLst>
              <a:ext uri="{FF2B5EF4-FFF2-40B4-BE49-F238E27FC236}">
                <a16:creationId xmlns:a16="http://schemas.microsoft.com/office/drawing/2014/main" id="{E580B822-AA26-195A-32BA-7931BB9BBC19}"/>
              </a:ext>
            </a:extLst>
          </p:cNvPr>
          <p:cNvPicPr>
            <a:picLocks noChangeAspect="1"/>
          </p:cNvPicPr>
          <p:nvPr/>
        </p:nvPicPr>
        <p:blipFill>
          <a:blip r:embed="rId2"/>
          <a:stretch>
            <a:fillRect/>
          </a:stretch>
        </p:blipFill>
        <p:spPr>
          <a:xfrm>
            <a:off x="4081766" y="674539"/>
            <a:ext cx="7402266" cy="5558255"/>
          </a:xfrm>
          <a:prstGeom prst="rect">
            <a:avLst/>
          </a:prstGeom>
        </p:spPr>
      </p:pic>
    </p:spTree>
    <p:extLst>
      <p:ext uri="{BB962C8B-B14F-4D97-AF65-F5344CB8AC3E}">
        <p14:creationId xmlns:p14="http://schemas.microsoft.com/office/powerpoint/2010/main" val="81742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0" y="677912"/>
            <a:ext cx="3643601" cy="685800"/>
          </a:xfrm>
        </p:spPr>
        <p:txBody>
          <a:bodyPr>
            <a:normAutofit/>
          </a:bodyPr>
          <a:lstStyle/>
          <a:p>
            <a:pPr algn="ctr"/>
            <a:r>
              <a:rPr lang="en-US" sz="3300" dirty="0"/>
              <a:t>File Decryption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27630" y="1748683"/>
            <a:ext cx="2049869" cy="3360632"/>
          </a:xfrm>
        </p:spPr>
        <p:txBody>
          <a:bodyPr>
            <a:noAutofit/>
          </a:bodyPr>
          <a:lstStyle/>
          <a:p>
            <a:r>
              <a:rPr lang="en-US" dirty="0"/>
              <a:t>This screenshot shows the following.</a:t>
            </a:r>
          </a:p>
          <a:p>
            <a:pPr marL="285750" indent="-285750">
              <a:buFont typeface="Arial" panose="020B0604020202020204" pitchFamily="34" charset="0"/>
              <a:buChar char="•"/>
            </a:pPr>
            <a:r>
              <a:rPr lang="en-US" dirty="0"/>
              <a:t>The encrypted file being listed by itself</a:t>
            </a:r>
          </a:p>
          <a:p>
            <a:pPr marL="285750" indent="-285750">
              <a:buFont typeface="Arial" panose="020B0604020202020204" pitchFamily="34" charset="0"/>
              <a:buChar char="•"/>
            </a:pPr>
            <a:r>
              <a:rPr lang="en-US" dirty="0"/>
              <a:t>The decrypting process</a:t>
            </a:r>
          </a:p>
          <a:p>
            <a:pPr marL="285750" indent="-285750">
              <a:buFont typeface="Arial" panose="020B0604020202020204" pitchFamily="34" charset="0"/>
              <a:buChar char="•"/>
            </a:pPr>
            <a:r>
              <a:rPr lang="en-US" dirty="0"/>
              <a:t>Both the encrypted file and the original plaintext file being listed</a:t>
            </a:r>
          </a:p>
        </p:txBody>
      </p:sp>
      <p:pic>
        <p:nvPicPr>
          <p:cNvPr id="4" name="Picture 3">
            <a:extLst>
              <a:ext uri="{FF2B5EF4-FFF2-40B4-BE49-F238E27FC236}">
                <a16:creationId xmlns:a16="http://schemas.microsoft.com/office/drawing/2014/main" id="{EAF39B5C-3179-0376-9D91-1A9FDEA17865}"/>
              </a:ext>
            </a:extLst>
          </p:cNvPr>
          <p:cNvPicPr>
            <a:picLocks noChangeAspect="1"/>
          </p:cNvPicPr>
          <p:nvPr/>
        </p:nvPicPr>
        <p:blipFill>
          <a:blip r:embed="rId2"/>
          <a:stretch>
            <a:fillRect/>
          </a:stretch>
        </p:blipFill>
        <p:spPr>
          <a:xfrm>
            <a:off x="4219548" y="569628"/>
            <a:ext cx="7544822" cy="5718743"/>
          </a:xfrm>
          <a:prstGeom prst="rect">
            <a:avLst/>
          </a:prstGeom>
        </p:spPr>
      </p:pic>
    </p:spTree>
    <p:extLst>
      <p:ext uri="{BB962C8B-B14F-4D97-AF65-F5344CB8AC3E}">
        <p14:creationId xmlns:p14="http://schemas.microsoft.com/office/powerpoint/2010/main" val="321400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2B0C-B760-DF6D-D045-FDF82F3132B0}"/>
              </a:ext>
            </a:extLst>
          </p:cNvPr>
          <p:cNvSpPr>
            <a:spLocks noGrp="1"/>
          </p:cNvSpPr>
          <p:nvPr>
            <p:ph type="title"/>
          </p:nvPr>
        </p:nvSpPr>
        <p:spPr>
          <a:xfrm>
            <a:off x="1352550" y="108285"/>
            <a:ext cx="9486900" cy="685800"/>
          </a:xfrm>
        </p:spPr>
        <p:txBody>
          <a:bodyPr/>
          <a:lstStyle/>
          <a:p>
            <a:pPr algn="ctr"/>
            <a:r>
              <a:rPr lang="en-US" dirty="0"/>
              <a:t>Stateful Firewall</a:t>
            </a:r>
          </a:p>
        </p:txBody>
      </p:sp>
      <p:sp>
        <p:nvSpPr>
          <p:cNvPr id="4" name="Content Placeholder 2">
            <a:extLst>
              <a:ext uri="{FF2B5EF4-FFF2-40B4-BE49-F238E27FC236}">
                <a16:creationId xmlns:a16="http://schemas.microsoft.com/office/drawing/2014/main" id="{7AC45A8F-75E8-11EE-6436-67C0FA17BC63}"/>
              </a:ext>
            </a:extLst>
          </p:cNvPr>
          <p:cNvSpPr txBox="1">
            <a:spLocks/>
          </p:cNvSpPr>
          <p:nvPr/>
        </p:nvSpPr>
        <p:spPr>
          <a:xfrm>
            <a:off x="386862" y="1184031"/>
            <a:ext cx="11492319" cy="55536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firewall protects an enterprise with computing resources from attacks.  </a:t>
            </a:r>
          </a:p>
          <a:p>
            <a:pPr marL="0" indent="0">
              <a:buFont typeface="Arial" panose="020B0604020202020204" pitchFamily="34" charset="0"/>
              <a:buNone/>
            </a:pPr>
            <a:r>
              <a:rPr lang="en-US" sz="2000" dirty="0"/>
              <a:t>Servers or computers can be hardened by setting up the stateful firewall rules with iptables. I will be working with a Linux server virtual machine. First step is to check and verify open ports by utilizing Nmap pipe more which scans for all open ports.</a:t>
            </a:r>
          </a:p>
          <a:p>
            <a:pPr marL="0" indent="0">
              <a:buFont typeface="Arial" panose="020B0604020202020204" pitchFamily="34" charset="0"/>
              <a:buNone/>
            </a:pPr>
            <a:r>
              <a:rPr lang="en-US" sz="2000" dirty="0"/>
              <a:t>Next, I can go through and enter sudo iptables –policy INPUT DROP to set the default policy for the input chain to drop if incoming packets do not match any other rules.  </a:t>
            </a:r>
          </a:p>
          <a:p>
            <a:pPr marL="0" indent="0">
              <a:buFont typeface="Arial" panose="020B0604020202020204" pitchFamily="34" charset="0"/>
              <a:buNone/>
            </a:pPr>
            <a:r>
              <a:rPr lang="en-US" sz="2000" dirty="0"/>
              <a:t>I then set up to flush specified chains in the iptables firewall.  Followed by adding the following rules:  </a:t>
            </a:r>
          </a:p>
          <a:p>
            <a:pPr marL="457200" indent="-457200">
              <a:buFont typeface="+mj-lt"/>
              <a:buAutoNum type="arabicPeriod"/>
            </a:pPr>
            <a:r>
              <a:rPr lang="en-US" sz="2000" dirty="0"/>
              <a:t>Invalid packets to the server are dropped</a:t>
            </a:r>
          </a:p>
          <a:p>
            <a:pPr marL="457200" indent="-457200">
              <a:buFont typeface="+mj-lt"/>
              <a:buAutoNum type="arabicPeriod"/>
            </a:pPr>
            <a:r>
              <a:rPr lang="en-US" sz="2000" dirty="0"/>
              <a:t>All incoming and outgoing traffic is forwarded on the loopback interface</a:t>
            </a:r>
          </a:p>
          <a:p>
            <a:pPr marL="457200" indent="-457200">
              <a:buFont typeface="+mj-lt"/>
              <a:buAutoNum type="arabicPeriod"/>
            </a:pPr>
            <a:r>
              <a:rPr lang="en-US" sz="2000" dirty="0"/>
              <a:t>Accept all packets in an established TCP connection</a:t>
            </a:r>
          </a:p>
          <a:p>
            <a:pPr marL="457200" indent="-457200">
              <a:buFont typeface="+mj-lt"/>
              <a:buAutoNum type="arabicPeriod"/>
            </a:pPr>
            <a:r>
              <a:rPr lang="en-US" sz="2000" dirty="0"/>
              <a:t>Accept SSH sessions</a:t>
            </a:r>
          </a:p>
          <a:p>
            <a:pPr marL="457200" indent="-457200">
              <a:buFont typeface="+mj-lt"/>
              <a:buAutoNum type="arabicPeriod"/>
            </a:pPr>
            <a:r>
              <a:rPr lang="en-US" sz="2000" dirty="0"/>
              <a:t>Accept incoming ICMP packets</a:t>
            </a:r>
          </a:p>
          <a:p>
            <a:pPr marL="457200" indent="-457200">
              <a:buFont typeface="+mj-lt"/>
              <a:buAutoNum type="arabicPeriod"/>
            </a:pPr>
            <a:r>
              <a:rPr lang="en-US" sz="2000" dirty="0"/>
              <a:t>Support identified services in the IP policy tables</a:t>
            </a:r>
          </a:p>
          <a:p>
            <a:pPr marL="457200" indent="-457200">
              <a:buFont typeface="+mj-lt"/>
              <a:buAutoNum type="arabicPeriod"/>
            </a:pPr>
            <a:r>
              <a:rPr lang="en-US" sz="2000" dirty="0"/>
              <a:t>Allow locally generated packets to be forwarded</a:t>
            </a:r>
          </a:p>
          <a:p>
            <a:pPr marL="457200" indent="-457200">
              <a:buFont typeface="+mj-lt"/>
              <a:buAutoNum type="arabicPeriod"/>
            </a:pPr>
            <a:r>
              <a:rPr lang="en-US" sz="2000" dirty="0"/>
              <a:t>Save all rules to persist after any reboots</a:t>
            </a:r>
          </a:p>
        </p:txBody>
      </p:sp>
    </p:spTree>
    <p:extLst>
      <p:ext uri="{BB962C8B-B14F-4D97-AF65-F5344CB8AC3E}">
        <p14:creationId xmlns:p14="http://schemas.microsoft.com/office/powerpoint/2010/main" val="403147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115594" y="627018"/>
            <a:ext cx="4267200" cy="1125583"/>
          </a:xfrm>
        </p:spPr>
        <p:txBody>
          <a:bodyPr>
            <a:normAutofit/>
          </a:bodyPr>
          <a:lstStyle/>
          <a:p>
            <a:pPr algn="ctr"/>
            <a:r>
              <a:rPr lang="en-US" dirty="0"/>
              <a:t>Benefits</a:t>
            </a:r>
          </a:p>
        </p:txBody>
      </p:sp>
      <p:sp>
        <p:nvSpPr>
          <p:cNvPr id="9" name="Text Placeholder 3"/>
          <p:cNvSpPr>
            <a:spLocks noGrp="1"/>
          </p:cNvSpPr>
          <p:nvPr>
            <p:ph type="body" sz="half" idx="2"/>
          </p:nvPr>
        </p:nvSpPr>
        <p:spPr>
          <a:xfrm>
            <a:off x="2210594" y="2192170"/>
            <a:ext cx="7770812" cy="3895810"/>
          </a:xfrm>
        </p:spPr>
        <p:txBody>
          <a:bodyPr>
            <a:normAutofit/>
          </a:bodyPr>
          <a:lstStyle/>
          <a:p>
            <a:pPr>
              <a:spcBef>
                <a:spcPts val="0"/>
              </a:spcBef>
            </a:pPr>
            <a:r>
              <a:rPr lang="en-US" dirty="0">
                <a:solidFill>
                  <a:schemeClr val="tx1"/>
                </a:solidFill>
              </a:rPr>
              <a:t>The command </a:t>
            </a:r>
            <a:r>
              <a:rPr lang="en-US" b="1" dirty="0">
                <a:solidFill>
                  <a:schemeClr val="tx1"/>
                </a:solidFill>
              </a:rPr>
              <a:t>sudo iptables --policy INPUT DROP </a:t>
            </a:r>
            <a:r>
              <a:rPr lang="en-US" dirty="0">
                <a:solidFill>
                  <a:schemeClr val="tx1"/>
                </a:solidFill>
              </a:rPr>
              <a:t>sets default policy of the INPUT chain to drop and prevent all incoming traffic. This allows the administrator to set rules for specific ports to be open and set up firewall rules for those specific ports on the Linux Server VM by using packet filtering.  </a:t>
            </a:r>
          </a:p>
          <a:p>
            <a:pPr>
              <a:spcBef>
                <a:spcPts val="0"/>
              </a:spcBef>
            </a:pPr>
            <a:endParaRPr lang="en-US" dirty="0">
              <a:solidFill>
                <a:schemeClr val="tx1"/>
              </a:solidFill>
            </a:endParaRPr>
          </a:p>
          <a:p>
            <a:pPr>
              <a:spcBef>
                <a:spcPts val="0"/>
              </a:spcBef>
            </a:pPr>
            <a:r>
              <a:rPr lang="en-US" dirty="0">
                <a:solidFill>
                  <a:schemeClr val="tx1"/>
                </a:solidFill>
              </a:rPr>
              <a:t>The rules implemented </a:t>
            </a:r>
            <a:r>
              <a:rPr lang="en-US" sz="1600" dirty="0"/>
              <a:t>are displayed on the next slide with a </a:t>
            </a:r>
            <a:r>
              <a:rPr lang="en-US" sz="1600" b="1" dirty="0"/>
              <a:t>Nmap | more </a:t>
            </a:r>
            <a:r>
              <a:rPr lang="en-US" sz="1600" dirty="0"/>
              <a:t>scan to show results with 995 ports as filtere</a:t>
            </a:r>
            <a:r>
              <a:rPr lang="en-US" dirty="0"/>
              <a:t>d which significantly reduces open ports. </a:t>
            </a:r>
          </a:p>
          <a:p>
            <a:pPr>
              <a:spcBef>
                <a:spcPts val="0"/>
              </a:spcBef>
            </a:pPr>
            <a:endParaRPr lang="en-US" sz="1600" dirty="0"/>
          </a:p>
          <a:p>
            <a:pPr>
              <a:spcBef>
                <a:spcPts val="0"/>
              </a:spcBef>
            </a:pPr>
            <a:endParaRPr lang="en-US" dirty="0">
              <a:solidFill>
                <a:schemeClr val="tx1"/>
              </a:solidFill>
            </a:endParaRPr>
          </a:p>
          <a:p>
            <a:pPr>
              <a:spcBef>
                <a:spcPts val="0"/>
              </a:spcBef>
            </a:pPr>
            <a:endParaRPr lang="en-US" dirty="0">
              <a:solidFill>
                <a:schemeClr val="tx1"/>
              </a:solidFill>
            </a:endParaRPr>
          </a:p>
          <a:p>
            <a:pPr marL="171450" indent="-171450">
              <a:spcBef>
                <a:spcPts val="0"/>
              </a:spcBef>
              <a:buFont typeface="Arial" panose="020B0604020202020204" pitchFamily="34" charset="0"/>
              <a:buChar char="•"/>
            </a:pPr>
            <a:endParaRPr lang="en-US" dirty="0">
              <a:solidFill>
                <a:schemeClr val="tx1"/>
              </a:solidFill>
            </a:endParaRP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9831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56824" y="1045205"/>
            <a:ext cx="2339293" cy="725907"/>
          </a:xfrm>
        </p:spPr>
        <p:txBody>
          <a:bodyPr>
            <a:normAutofit/>
          </a:bodyPr>
          <a:lstStyle/>
          <a:p>
            <a:r>
              <a:rPr lang="en-US" sz="3300" dirty="0"/>
              <a:t>Nmap Scan</a:t>
            </a: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56824" y="1999654"/>
            <a:ext cx="2063483" cy="2858691"/>
          </a:xfrm>
        </p:spPr>
        <p:txBody>
          <a:bodyPr>
            <a:normAutofit/>
          </a:bodyPr>
          <a:lstStyle/>
          <a:p>
            <a:r>
              <a:rPr lang="en-US" dirty="0"/>
              <a:t>This screenshot shows the Nmap scan result of the Linux Server VM.</a:t>
            </a:r>
          </a:p>
        </p:txBody>
      </p:sp>
      <p:pic>
        <p:nvPicPr>
          <p:cNvPr id="4" name="Picture 3">
            <a:extLst>
              <a:ext uri="{FF2B5EF4-FFF2-40B4-BE49-F238E27FC236}">
                <a16:creationId xmlns:a16="http://schemas.microsoft.com/office/drawing/2014/main" id="{4D687796-893E-5EE2-C0A0-89786D834AC9}"/>
              </a:ext>
            </a:extLst>
          </p:cNvPr>
          <p:cNvPicPr>
            <a:picLocks noChangeAspect="1"/>
          </p:cNvPicPr>
          <p:nvPr/>
        </p:nvPicPr>
        <p:blipFill>
          <a:blip r:embed="rId2"/>
          <a:stretch>
            <a:fillRect/>
          </a:stretch>
        </p:blipFill>
        <p:spPr>
          <a:xfrm>
            <a:off x="5583805" y="246071"/>
            <a:ext cx="6157005" cy="6365858"/>
          </a:xfrm>
          <a:prstGeom prst="rect">
            <a:avLst/>
          </a:prstGeom>
        </p:spPr>
      </p:pic>
    </p:spTree>
    <p:extLst>
      <p:ext uri="{BB962C8B-B14F-4D97-AF65-F5344CB8AC3E}">
        <p14:creationId xmlns:p14="http://schemas.microsoft.com/office/powerpoint/2010/main" val="86042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C37F-FD9C-E382-2114-0FF9072D3DD9}"/>
              </a:ext>
            </a:extLst>
          </p:cNvPr>
          <p:cNvSpPr>
            <a:spLocks noGrp="1"/>
          </p:cNvSpPr>
          <p:nvPr>
            <p:ph type="title"/>
          </p:nvPr>
        </p:nvSpPr>
        <p:spPr>
          <a:xfrm>
            <a:off x="842817" y="331701"/>
            <a:ext cx="10506364" cy="873196"/>
          </a:xfrm>
        </p:spPr>
        <p:txBody>
          <a:bodyPr/>
          <a:lstStyle/>
          <a:p>
            <a:pPr algn="ctr"/>
            <a:r>
              <a:rPr lang="en-US" dirty="0"/>
              <a:t>Bring your own device security Policy</a:t>
            </a:r>
          </a:p>
        </p:txBody>
      </p:sp>
      <p:sp>
        <p:nvSpPr>
          <p:cNvPr id="3" name="Content Placeholder 2">
            <a:extLst>
              <a:ext uri="{FF2B5EF4-FFF2-40B4-BE49-F238E27FC236}">
                <a16:creationId xmlns:a16="http://schemas.microsoft.com/office/drawing/2014/main" id="{48575795-54A0-43AA-0BE4-5BAD556C842D}"/>
              </a:ext>
            </a:extLst>
          </p:cNvPr>
          <p:cNvSpPr>
            <a:spLocks noGrp="1"/>
          </p:cNvSpPr>
          <p:nvPr>
            <p:ph idx="1"/>
          </p:nvPr>
        </p:nvSpPr>
        <p:spPr>
          <a:xfrm>
            <a:off x="1352549" y="1845029"/>
            <a:ext cx="9486901" cy="1379434"/>
          </a:xfrm>
        </p:spPr>
        <p:txBody>
          <a:bodyPr>
            <a:normAutofit fontScale="92500" lnSpcReduction="10000"/>
          </a:bodyPr>
          <a:lstStyle/>
          <a:p>
            <a:pPr marL="0" indent="0">
              <a:buNone/>
            </a:pPr>
            <a:r>
              <a:rPr lang="en-US" dirty="0"/>
              <a:t>At this phase of the project, I create a BYOD policy for a fictitious company named ABC Corporation.  A BYOD policy allows users to use their own personal mobile devices for business purposes with respect to security in mind, the following slides showcase the BYOD policy draft.</a:t>
            </a:r>
          </a:p>
        </p:txBody>
      </p:sp>
      <p:sp>
        <p:nvSpPr>
          <p:cNvPr id="4" name="TextBox 3">
            <a:extLst>
              <a:ext uri="{FF2B5EF4-FFF2-40B4-BE49-F238E27FC236}">
                <a16:creationId xmlns:a16="http://schemas.microsoft.com/office/drawing/2014/main" id="{01B0D72F-E9A5-9B6A-4353-01AF60C99781}"/>
              </a:ext>
            </a:extLst>
          </p:cNvPr>
          <p:cNvSpPr txBox="1"/>
          <p:nvPr/>
        </p:nvSpPr>
        <p:spPr>
          <a:xfrm>
            <a:off x="1881542" y="3344779"/>
            <a:ext cx="4214457" cy="2308324"/>
          </a:xfrm>
          <a:prstGeom prst="rect">
            <a:avLst/>
          </a:prstGeom>
          <a:noFill/>
        </p:spPr>
        <p:txBody>
          <a:bodyPr wrap="square" rtlCol="0">
            <a:spAutoFit/>
          </a:bodyPr>
          <a:lstStyle/>
          <a:p>
            <a:pPr marL="0" indent="0">
              <a:buNone/>
            </a:pPr>
            <a:r>
              <a:rPr lang="en-US" b="1" dirty="0">
                <a:latin typeface="+mj-lt"/>
              </a:rPr>
              <a:t>Benefits for enterprises include:</a:t>
            </a:r>
          </a:p>
          <a:p>
            <a:pPr marL="285750" indent="-285750">
              <a:buFont typeface="Arial" panose="020B0604020202020204" pitchFamily="34" charset="0"/>
              <a:buChar char="•"/>
            </a:pPr>
            <a:r>
              <a:rPr lang="en-US" dirty="0">
                <a:latin typeface="+mj-lt"/>
              </a:rPr>
              <a:t>Management flexibility </a:t>
            </a:r>
          </a:p>
          <a:p>
            <a:pPr marL="285750" indent="-285750">
              <a:buFont typeface="Arial" panose="020B0604020202020204" pitchFamily="34" charset="0"/>
              <a:buChar char="•"/>
            </a:pPr>
            <a:r>
              <a:rPr lang="en-US" dirty="0">
                <a:latin typeface="+mj-lt"/>
              </a:rPr>
              <a:t>Less oversight</a:t>
            </a:r>
          </a:p>
          <a:p>
            <a:pPr marL="285750" indent="-285750">
              <a:buFont typeface="Arial" panose="020B0604020202020204" pitchFamily="34" charset="0"/>
              <a:buChar char="•"/>
            </a:pPr>
            <a:r>
              <a:rPr lang="en-US" dirty="0">
                <a:latin typeface="+mj-lt"/>
              </a:rPr>
              <a:t>Cost savings</a:t>
            </a:r>
          </a:p>
          <a:p>
            <a:pPr marL="285750" indent="-285750">
              <a:buFont typeface="Arial" panose="020B0604020202020204" pitchFamily="34" charset="0"/>
              <a:buChar char="•"/>
            </a:pPr>
            <a:r>
              <a:rPr lang="en-US" dirty="0">
                <a:latin typeface="+mj-lt"/>
              </a:rPr>
              <a:t>Increased employee performance</a:t>
            </a:r>
          </a:p>
          <a:p>
            <a:pPr marL="285750" indent="-285750">
              <a:buFont typeface="Arial" panose="020B0604020202020204" pitchFamily="34" charset="0"/>
              <a:buChar char="•"/>
            </a:pPr>
            <a:r>
              <a:rPr lang="en-US" dirty="0">
                <a:latin typeface="+mj-lt"/>
              </a:rPr>
              <a:t>Simplified IT infrastructure</a:t>
            </a:r>
          </a:p>
          <a:p>
            <a:pPr marL="285750" indent="-285750">
              <a:buFont typeface="Arial" panose="020B0604020202020204" pitchFamily="34" charset="0"/>
              <a:buChar char="•"/>
            </a:pPr>
            <a:r>
              <a:rPr lang="en-US" dirty="0">
                <a:latin typeface="+mj-lt"/>
              </a:rPr>
              <a:t>Reduced internal service</a:t>
            </a:r>
          </a:p>
          <a:p>
            <a:endParaRPr lang="en-US" dirty="0">
              <a:latin typeface="+mj-lt"/>
            </a:endParaRPr>
          </a:p>
        </p:txBody>
      </p:sp>
      <p:sp>
        <p:nvSpPr>
          <p:cNvPr id="5" name="TextBox 4">
            <a:extLst>
              <a:ext uri="{FF2B5EF4-FFF2-40B4-BE49-F238E27FC236}">
                <a16:creationId xmlns:a16="http://schemas.microsoft.com/office/drawing/2014/main" id="{97BFB289-48EC-5DB0-7B02-248162AE81FD}"/>
              </a:ext>
            </a:extLst>
          </p:cNvPr>
          <p:cNvSpPr txBox="1"/>
          <p:nvPr/>
        </p:nvSpPr>
        <p:spPr>
          <a:xfrm>
            <a:off x="7217794" y="3351135"/>
            <a:ext cx="3092664" cy="1200329"/>
          </a:xfrm>
          <a:prstGeom prst="rect">
            <a:avLst/>
          </a:prstGeom>
          <a:noFill/>
        </p:spPr>
        <p:txBody>
          <a:bodyPr wrap="square" rtlCol="0">
            <a:spAutoFit/>
          </a:bodyPr>
          <a:lstStyle/>
          <a:p>
            <a:r>
              <a:rPr lang="en-US" b="1" dirty="0">
                <a:latin typeface="+mj-lt"/>
              </a:rPr>
              <a:t>Benefits for Users:</a:t>
            </a:r>
          </a:p>
          <a:p>
            <a:pPr marL="285750" indent="-285750">
              <a:buFont typeface="Arial" panose="020B0604020202020204" pitchFamily="34" charset="0"/>
              <a:buChar char="•"/>
            </a:pPr>
            <a:r>
              <a:rPr lang="en-US" dirty="0">
                <a:latin typeface="+mj-lt"/>
              </a:rPr>
              <a:t>Choice of device </a:t>
            </a:r>
          </a:p>
          <a:p>
            <a:pPr marL="285750" indent="-285750">
              <a:buFont typeface="Arial" panose="020B0604020202020204" pitchFamily="34" charset="0"/>
              <a:buChar char="•"/>
            </a:pPr>
            <a:r>
              <a:rPr lang="en-US" dirty="0">
                <a:latin typeface="+mj-lt"/>
              </a:rPr>
              <a:t>Choice of carrier</a:t>
            </a:r>
          </a:p>
          <a:p>
            <a:pPr marL="285750" indent="-285750">
              <a:buFont typeface="Arial" panose="020B0604020202020204" pitchFamily="34" charset="0"/>
              <a:buChar char="•"/>
            </a:pPr>
            <a:r>
              <a:rPr lang="en-US" dirty="0">
                <a:latin typeface="+mj-lt"/>
              </a:rPr>
              <a:t>Convenience</a:t>
            </a:r>
          </a:p>
        </p:txBody>
      </p:sp>
    </p:spTree>
    <p:extLst>
      <p:ext uri="{BB962C8B-B14F-4D97-AF65-F5344CB8AC3E}">
        <p14:creationId xmlns:p14="http://schemas.microsoft.com/office/powerpoint/2010/main" val="3586168790"/>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Classic frame</Template>
  <TotalTime>757</TotalTime>
  <Words>2923</Words>
  <Application>Microsoft Office PowerPoint</Application>
  <PresentationFormat>Widescreen</PresentationFormat>
  <Paragraphs>188</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Arial</vt:lpstr>
      <vt:lpstr>Calibri</vt:lpstr>
      <vt:lpstr>Gill Sans MT</vt:lpstr>
      <vt:lpstr>Goudy Old Style</vt:lpstr>
      <vt:lpstr>Times New Roman</vt:lpstr>
      <vt:lpstr>ClassicFrameVTI</vt:lpstr>
      <vt:lpstr>Provisioning cybersecurity  Encryption, Firewall rules, Policy, and Vulnerability Assessment. </vt:lpstr>
      <vt:lpstr>Introduction</vt:lpstr>
      <vt:lpstr>Asymmetric Key Encryption</vt:lpstr>
      <vt:lpstr>File Encryption</vt:lpstr>
      <vt:lpstr>File Decryption</vt:lpstr>
      <vt:lpstr>Stateful Firewall</vt:lpstr>
      <vt:lpstr>Benefits</vt:lpstr>
      <vt:lpstr>Nmap Scan</vt:lpstr>
      <vt:lpstr>Bring your own device security Policy</vt:lpstr>
      <vt:lpstr>PowerPoint Presentation</vt:lpstr>
      <vt:lpstr>PowerPoint Presentation</vt:lpstr>
      <vt:lpstr>PowerPoint Presentation</vt:lpstr>
      <vt:lpstr>PowerPoint Presentation</vt:lpstr>
      <vt:lpstr>PowerPoint Presentation</vt:lpstr>
      <vt:lpstr>Multifactor authentication (mfa)</vt:lpstr>
      <vt:lpstr>Common-auth Configuration File</vt:lpstr>
      <vt:lpstr>MFA Logon Screen</vt:lpstr>
      <vt:lpstr>Vulnerability assessment</vt:lpstr>
      <vt:lpstr>Nmap</vt:lpstr>
      <vt:lpstr>Nmap</vt:lpstr>
      <vt:lpstr>Netcat</vt:lpstr>
      <vt:lpstr>Netcat</vt:lpstr>
      <vt:lpstr>Wireshark</vt:lpstr>
      <vt:lpstr>Nessus</vt:lpstr>
      <vt:lpstr>Challenges</vt:lpstr>
      <vt:lpstr>Career Skills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Security  SEC285 Fundamentals of Information Security</dc:title>
  <dc:creator>Danial Waseem</dc:creator>
  <cp:lastModifiedBy>Danial Waseem</cp:lastModifiedBy>
  <cp:revision>1</cp:revision>
  <dcterms:created xsi:type="dcterms:W3CDTF">2024-02-13T12:40:42Z</dcterms:created>
  <dcterms:modified xsi:type="dcterms:W3CDTF">2024-02-18T16:56:20Z</dcterms:modified>
</cp:coreProperties>
</file>