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 id="257" r:id="rId6"/>
    <p:sldId id="259" r:id="rId7"/>
    <p:sldId id="260" r:id="rId8"/>
    <p:sldId id="261" r:id="rId9"/>
    <p:sldId id="264" r:id="rId10"/>
    <p:sldId id="263" r:id="rId11"/>
    <p:sldId id="262" r:id="rId12"/>
    <p:sldId id="268" r:id="rId13"/>
    <p:sldId id="267" r:id="rId14"/>
    <p:sldId id="266" r:id="rId15"/>
    <p:sldId id="265" r:id="rId16"/>
    <p:sldId id="269" r:id="rId17"/>
    <p:sldId id="258" r:id="rId18"/>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D2"/>
    <a:srgbClr val="007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B63A3E-C653-4B48-998B-3F7469F6190F}" v="46" dt="2023-10-17T21:56:56.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6" autoAdjust="0"/>
  </p:normalViewPr>
  <p:slideViewPr>
    <p:cSldViewPr snapToGrid="0">
      <p:cViewPr varScale="1">
        <p:scale>
          <a:sx n="73" d="100"/>
          <a:sy n="73" d="100"/>
        </p:scale>
        <p:origin x="1560" y="4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al Waseem" userId="7dea977c7c76c73a" providerId="LiveId" clId="{F6B63A3E-C653-4B48-998B-3F7469F6190F}"/>
    <pc:docChg chg="undo custSel addSld modSld sldOrd">
      <pc:chgData name="Danial Waseem" userId="7dea977c7c76c73a" providerId="LiveId" clId="{F6B63A3E-C653-4B48-998B-3F7469F6190F}" dt="2023-10-17T22:15:04.251" v="6767" actId="1076"/>
      <pc:docMkLst>
        <pc:docMk/>
      </pc:docMkLst>
      <pc:sldChg chg="delSp modSp mod">
        <pc:chgData name="Danial Waseem" userId="7dea977c7c76c73a" providerId="LiveId" clId="{F6B63A3E-C653-4B48-998B-3F7469F6190F}" dt="2023-10-17T22:14:26.005" v="6766" actId="1076"/>
        <pc:sldMkLst>
          <pc:docMk/>
          <pc:sldMk cId="2328055260" sldId="256"/>
        </pc:sldMkLst>
        <pc:spChg chg="mod">
          <ac:chgData name="Danial Waseem" userId="7dea977c7c76c73a" providerId="LiveId" clId="{F6B63A3E-C653-4B48-998B-3F7469F6190F}" dt="2023-10-17T22:14:26.005" v="6766" actId="1076"/>
          <ac:spMkLst>
            <pc:docMk/>
            <pc:sldMk cId="2328055260" sldId="256"/>
            <ac:spMk id="23" creationId="{524FBA10-7522-D4D7-AE01-41EB23F8A31E}"/>
          </ac:spMkLst>
        </pc:spChg>
        <pc:spChg chg="mod">
          <ac:chgData name="Danial Waseem" userId="7dea977c7c76c73a" providerId="LiveId" clId="{F6B63A3E-C653-4B48-998B-3F7469F6190F}" dt="2023-10-17T22:14:13.356" v="6765" actId="1076"/>
          <ac:spMkLst>
            <pc:docMk/>
            <pc:sldMk cId="2328055260" sldId="256"/>
            <ac:spMk id="28" creationId="{8011883F-AFAA-1C4E-CB16-5E53A3C1BF72}"/>
          </ac:spMkLst>
        </pc:spChg>
        <pc:picChg chg="del">
          <ac:chgData name="Danial Waseem" userId="7dea977c7c76c73a" providerId="LiveId" clId="{F6B63A3E-C653-4B48-998B-3F7469F6190F}" dt="2023-10-17T22:13:54.354" v="6763" actId="478"/>
          <ac:picMkLst>
            <pc:docMk/>
            <pc:sldMk cId="2328055260" sldId="256"/>
            <ac:picMk id="20" creationId="{DFBD26D1-2E42-0CAD-66B9-619044090F7B}"/>
          </ac:picMkLst>
        </pc:picChg>
      </pc:sldChg>
      <pc:sldChg chg="addSp modSp mod">
        <pc:chgData name="Danial Waseem" userId="7dea977c7c76c73a" providerId="LiveId" clId="{F6B63A3E-C653-4B48-998B-3F7469F6190F}" dt="2023-10-17T22:05:26.145" v="6761" actId="1076"/>
        <pc:sldMkLst>
          <pc:docMk/>
          <pc:sldMk cId="1747442272" sldId="257"/>
        </pc:sldMkLst>
        <pc:spChg chg="mod">
          <ac:chgData name="Danial Waseem" userId="7dea977c7c76c73a" providerId="LiveId" clId="{F6B63A3E-C653-4B48-998B-3F7469F6190F}" dt="2023-10-17T22:05:26.145" v="6761" actId="1076"/>
          <ac:spMkLst>
            <pc:docMk/>
            <pc:sldMk cId="1747442272" sldId="257"/>
            <ac:spMk id="6" creationId="{2B8E2ED7-8D44-4E8E-95B6-003C6DFAA720}"/>
          </ac:spMkLst>
        </pc:spChg>
        <pc:picChg chg="add mod">
          <ac:chgData name="Danial Waseem" userId="7dea977c7c76c73a" providerId="LiveId" clId="{F6B63A3E-C653-4B48-998B-3F7469F6190F}" dt="2023-10-17T22:05:21.887" v="6760" actId="1076"/>
          <ac:picMkLst>
            <pc:docMk/>
            <pc:sldMk cId="1747442272" sldId="257"/>
            <ac:picMk id="8" creationId="{C32EA4DA-2B2D-1E30-38D2-D547AE67A811}"/>
          </ac:picMkLst>
        </pc:picChg>
      </pc:sldChg>
      <pc:sldChg chg="modSp mod">
        <pc:chgData name="Danial Waseem" userId="7dea977c7c76c73a" providerId="LiveId" clId="{F6B63A3E-C653-4B48-998B-3F7469F6190F}" dt="2023-10-17T22:00:14.255" v="6718" actId="255"/>
        <pc:sldMkLst>
          <pc:docMk/>
          <pc:sldMk cId="2053217491" sldId="258"/>
        </pc:sldMkLst>
        <pc:spChg chg="mod">
          <ac:chgData name="Danial Waseem" userId="7dea977c7c76c73a" providerId="LiveId" clId="{F6B63A3E-C653-4B48-998B-3F7469F6190F}" dt="2023-10-17T22:00:14.255" v="6718" actId="255"/>
          <ac:spMkLst>
            <pc:docMk/>
            <pc:sldMk cId="2053217491" sldId="258"/>
            <ac:spMk id="2" creationId="{BE6DE1EC-D43E-45AE-96C3-ED09498151FF}"/>
          </ac:spMkLst>
        </pc:spChg>
        <pc:spChg chg="mod">
          <ac:chgData name="Danial Waseem" userId="7dea977c7c76c73a" providerId="LiveId" clId="{F6B63A3E-C653-4B48-998B-3F7469F6190F}" dt="2023-10-17T21:59:35.572" v="6714" actId="20577"/>
          <ac:spMkLst>
            <pc:docMk/>
            <pc:sldMk cId="2053217491" sldId="258"/>
            <ac:spMk id="3" creationId="{6BA6F168-1ECD-EDF0-8237-3A8936EEB3AA}"/>
          </ac:spMkLst>
        </pc:spChg>
      </pc:sldChg>
      <pc:sldChg chg="modSp mod">
        <pc:chgData name="Danial Waseem" userId="7dea977c7c76c73a" providerId="LiveId" clId="{F6B63A3E-C653-4B48-998B-3F7469F6190F}" dt="2023-10-17T22:04:26.536" v="6737" actId="1076"/>
        <pc:sldMkLst>
          <pc:docMk/>
          <pc:sldMk cId="3466208579" sldId="259"/>
        </pc:sldMkLst>
        <pc:spChg chg="mod">
          <ac:chgData name="Danial Waseem" userId="7dea977c7c76c73a" providerId="LiveId" clId="{F6B63A3E-C653-4B48-998B-3F7469F6190F}" dt="2023-10-17T22:04:19.018" v="6736" actId="1076"/>
          <ac:spMkLst>
            <pc:docMk/>
            <pc:sldMk cId="3466208579" sldId="259"/>
            <ac:spMk id="9" creationId="{490A8A45-D055-FCF3-BED4-2708B9053667}"/>
          </ac:spMkLst>
        </pc:spChg>
        <pc:picChg chg="mod">
          <ac:chgData name="Danial Waseem" userId="7dea977c7c76c73a" providerId="LiveId" clId="{F6B63A3E-C653-4B48-998B-3F7469F6190F}" dt="2023-10-17T22:04:26.536" v="6737" actId="1076"/>
          <ac:picMkLst>
            <pc:docMk/>
            <pc:sldMk cId="3466208579" sldId="259"/>
            <ac:picMk id="6" creationId="{890A3F14-0023-85FD-820A-19EF5F989D53}"/>
          </ac:picMkLst>
        </pc:picChg>
      </pc:sldChg>
      <pc:sldChg chg="addSp delSp modSp mod">
        <pc:chgData name="Danial Waseem" userId="7dea977c7c76c73a" providerId="LiveId" clId="{F6B63A3E-C653-4B48-998B-3F7469F6190F}" dt="2023-10-17T22:02:30.272" v="6728" actId="14100"/>
        <pc:sldMkLst>
          <pc:docMk/>
          <pc:sldMk cId="2937159692" sldId="260"/>
        </pc:sldMkLst>
        <pc:spChg chg="mod">
          <ac:chgData name="Danial Waseem" userId="7dea977c7c76c73a" providerId="LiveId" clId="{F6B63A3E-C653-4B48-998B-3F7469F6190F}" dt="2023-10-17T20:34:03.034" v="3651" actId="5793"/>
          <ac:spMkLst>
            <pc:docMk/>
            <pc:sldMk cId="2937159692" sldId="260"/>
            <ac:spMk id="3" creationId="{26DD5A16-2946-3255-B85B-E9499076D21A}"/>
          </ac:spMkLst>
        </pc:spChg>
        <pc:spChg chg="mod">
          <ac:chgData name="Danial Waseem" userId="7dea977c7c76c73a" providerId="LiveId" clId="{F6B63A3E-C653-4B48-998B-3F7469F6190F}" dt="2023-10-17T22:02:30.272" v="6728" actId="14100"/>
          <ac:spMkLst>
            <pc:docMk/>
            <pc:sldMk cId="2937159692" sldId="260"/>
            <ac:spMk id="4" creationId="{8D7F0A09-EBA6-E79B-3FC5-6ABB1A980665}"/>
          </ac:spMkLst>
        </pc:spChg>
        <pc:spChg chg="add mod">
          <ac:chgData name="Danial Waseem" userId="7dea977c7c76c73a" providerId="LiveId" clId="{F6B63A3E-C653-4B48-998B-3F7469F6190F}" dt="2023-10-17T22:02:15.466" v="6725" actId="255"/>
          <ac:spMkLst>
            <pc:docMk/>
            <pc:sldMk cId="2937159692" sldId="260"/>
            <ac:spMk id="5" creationId="{2AD96A5C-0B8D-163A-46CC-A2D118C3D927}"/>
          </ac:spMkLst>
        </pc:spChg>
        <pc:spChg chg="add mod">
          <ac:chgData name="Danial Waseem" userId="7dea977c7c76c73a" providerId="LiveId" clId="{F6B63A3E-C653-4B48-998B-3F7469F6190F}" dt="2023-10-17T19:11:31.220" v="258" actId="1076"/>
          <ac:spMkLst>
            <pc:docMk/>
            <pc:sldMk cId="2937159692" sldId="260"/>
            <ac:spMk id="15" creationId="{862AFDD5-FFC7-B040-D7F0-18839717346B}"/>
          </ac:spMkLst>
        </pc:spChg>
        <pc:picChg chg="add del mod">
          <ac:chgData name="Danial Waseem" userId="7dea977c7c76c73a" providerId="LiveId" clId="{F6B63A3E-C653-4B48-998B-3F7469F6190F}" dt="2023-10-17T19:09:03.564" v="247" actId="478"/>
          <ac:picMkLst>
            <pc:docMk/>
            <pc:sldMk cId="2937159692" sldId="260"/>
            <ac:picMk id="10" creationId="{BBBB291B-2AAB-7630-B5FC-0E64AC2BB130}"/>
          </ac:picMkLst>
        </pc:picChg>
        <pc:picChg chg="add del mod">
          <ac:chgData name="Danial Waseem" userId="7dea977c7c76c73a" providerId="LiveId" clId="{F6B63A3E-C653-4B48-998B-3F7469F6190F}" dt="2023-10-17T19:09:03.564" v="247" actId="478"/>
          <ac:picMkLst>
            <pc:docMk/>
            <pc:sldMk cId="2937159692" sldId="260"/>
            <ac:picMk id="12" creationId="{59535D59-B0F9-036F-C4D2-AC09D86D685F}"/>
          </ac:picMkLst>
        </pc:picChg>
        <pc:picChg chg="add mod">
          <ac:chgData name="Danial Waseem" userId="7dea977c7c76c73a" providerId="LiveId" clId="{F6B63A3E-C653-4B48-998B-3F7469F6190F}" dt="2023-10-17T19:11:19.824" v="256" actId="1076"/>
          <ac:picMkLst>
            <pc:docMk/>
            <pc:sldMk cId="2937159692" sldId="260"/>
            <ac:picMk id="14" creationId="{28470DE1-A399-B262-25FA-2D96E97A7C2A}"/>
          </ac:picMkLst>
        </pc:picChg>
      </pc:sldChg>
      <pc:sldChg chg="addSp delSp modSp add mod ord">
        <pc:chgData name="Danial Waseem" userId="7dea977c7c76c73a" providerId="LiveId" clId="{F6B63A3E-C653-4B48-998B-3F7469F6190F}" dt="2023-10-17T22:15:04.251" v="6767" actId="1076"/>
        <pc:sldMkLst>
          <pc:docMk/>
          <pc:sldMk cId="3493694093" sldId="261"/>
        </pc:sldMkLst>
        <pc:spChg chg="del mod">
          <ac:chgData name="Danial Waseem" userId="7dea977c7c76c73a" providerId="LiveId" clId="{F6B63A3E-C653-4B48-998B-3F7469F6190F}" dt="2023-10-17T19:11:51.490" v="264"/>
          <ac:spMkLst>
            <pc:docMk/>
            <pc:sldMk cId="3493694093" sldId="261"/>
            <ac:spMk id="3" creationId="{6BA6F168-1ECD-EDF0-8237-3A8936EEB3AA}"/>
          </ac:spMkLst>
        </pc:spChg>
        <pc:spChg chg="add mod">
          <ac:chgData name="Danial Waseem" userId="7dea977c7c76c73a" providerId="LiveId" clId="{F6B63A3E-C653-4B48-998B-3F7469F6190F}" dt="2023-10-17T19:12:14.834" v="278" actId="20577"/>
          <ac:spMkLst>
            <pc:docMk/>
            <pc:sldMk cId="3493694093" sldId="261"/>
            <ac:spMk id="4" creationId="{181A0845-2E17-53A1-1EB5-8D08AFC970D7}"/>
          </ac:spMkLst>
        </pc:spChg>
        <pc:spChg chg="add mod">
          <ac:chgData name="Danial Waseem" userId="7dea977c7c76c73a" providerId="LiveId" clId="{F6B63A3E-C653-4B48-998B-3F7469F6190F}" dt="2023-10-17T22:15:04.251" v="6767" actId="1076"/>
          <ac:spMkLst>
            <pc:docMk/>
            <pc:sldMk cId="3493694093" sldId="261"/>
            <ac:spMk id="5" creationId="{D41FD284-71F6-1572-31FE-E5789C2D8E0D}"/>
          </ac:spMkLst>
        </pc:spChg>
        <pc:spChg chg="add mod">
          <ac:chgData name="Danial Waseem" userId="7dea977c7c76c73a" providerId="LiveId" clId="{F6B63A3E-C653-4B48-998B-3F7469F6190F}" dt="2023-10-17T22:01:57.865" v="6724" actId="20577"/>
          <ac:spMkLst>
            <pc:docMk/>
            <pc:sldMk cId="3493694093" sldId="261"/>
            <ac:spMk id="6" creationId="{C6A34E74-5157-B130-24D9-59686AC936CE}"/>
          </ac:spMkLst>
        </pc:spChg>
        <pc:picChg chg="add mod">
          <ac:chgData name="Danial Waseem" userId="7dea977c7c76c73a" providerId="LiveId" clId="{F6B63A3E-C653-4B48-998B-3F7469F6190F}" dt="2023-10-17T21:56:38.139" v="6654" actId="1076"/>
          <ac:picMkLst>
            <pc:docMk/>
            <pc:sldMk cId="3493694093" sldId="261"/>
            <ac:picMk id="8" creationId="{A71FA8A4-CE5D-37D4-FD2F-A51C64DAC44D}"/>
          </ac:picMkLst>
        </pc:picChg>
      </pc:sldChg>
      <pc:sldChg chg="addSp modSp add mod">
        <pc:chgData name="Danial Waseem" userId="7dea977c7c76c73a" providerId="LiveId" clId="{F6B63A3E-C653-4B48-998B-3F7469F6190F}" dt="2023-10-17T22:11:39.240" v="6762" actId="20577"/>
        <pc:sldMkLst>
          <pc:docMk/>
          <pc:sldMk cId="338952498" sldId="262"/>
        </pc:sldMkLst>
        <pc:spChg chg="add mod">
          <ac:chgData name="Danial Waseem" userId="7dea977c7c76c73a" providerId="LiveId" clId="{F6B63A3E-C653-4B48-998B-3F7469F6190F}" dt="2023-10-17T20:33:46.921" v="3646" actId="20577"/>
          <ac:spMkLst>
            <pc:docMk/>
            <pc:sldMk cId="338952498" sldId="262"/>
            <ac:spMk id="3" creationId="{A5132570-C142-FFCB-49AC-CFF003226ACF}"/>
          </ac:spMkLst>
        </pc:spChg>
        <pc:spChg chg="add mod">
          <ac:chgData name="Danial Waseem" userId="7dea977c7c76c73a" providerId="LiveId" clId="{F6B63A3E-C653-4B48-998B-3F7469F6190F}" dt="2023-10-17T22:01:27.890" v="6721" actId="255"/>
          <ac:spMkLst>
            <pc:docMk/>
            <pc:sldMk cId="338952498" sldId="262"/>
            <ac:spMk id="4" creationId="{BFDC62DC-F956-305C-8145-0ED63B440DDE}"/>
          </ac:spMkLst>
        </pc:spChg>
        <pc:spChg chg="add mod">
          <ac:chgData name="Danial Waseem" userId="7dea977c7c76c73a" providerId="LiveId" clId="{F6B63A3E-C653-4B48-998B-3F7469F6190F}" dt="2023-10-17T22:11:39.240" v="6762" actId="20577"/>
          <ac:spMkLst>
            <pc:docMk/>
            <pc:sldMk cId="338952498" sldId="262"/>
            <ac:spMk id="5" creationId="{A9625DBB-0805-54A2-D27C-9651FDD14043}"/>
          </ac:spMkLst>
        </pc:spChg>
        <pc:picChg chg="add mod">
          <ac:chgData name="Danial Waseem" userId="7dea977c7c76c73a" providerId="LiveId" clId="{F6B63A3E-C653-4B48-998B-3F7469F6190F}" dt="2023-10-17T20:48:02.620" v="4014" actId="1076"/>
          <ac:picMkLst>
            <pc:docMk/>
            <pc:sldMk cId="338952498" sldId="262"/>
            <ac:picMk id="7" creationId="{6EFD57D9-8B80-2F01-0F38-132E56B39D53}"/>
          </ac:picMkLst>
        </pc:picChg>
      </pc:sldChg>
      <pc:sldChg chg="addSp delSp modSp add mod">
        <pc:chgData name="Danial Waseem" userId="7dea977c7c76c73a" providerId="LiveId" clId="{F6B63A3E-C653-4B48-998B-3F7469F6190F}" dt="2023-10-17T22:03:13.710" v="6730" actId="113"/>
        <pc:sldMkLst>
          <pc:docMk/>
          <pc:sldMk cId="2920704030" sldId="263"/>
        </pc:sldMkLst>
        <pc:spChg chg="add del mod">
          <ac:chgData name="Danial Waseem" userId="7dea977c7c76c73a" providerId="LiveId" clId="{F6B63A3E-C653-4B48-998B-3F7469F6190F}" dt="2023-10-17T20:10:06.382" v="2584"/>
          <ac:spMkLst>
            <pc:docMk/>
            <pc:sldMk cId="2920704030" sldId="263"/>
            <ac:spMk id="3" creationId="{D2BCB8D8-7686-BB9A-7E24-65C8882EFEDC}"/>
          </ac:spMkLst>
        </pc:spChg>
        <pc:spChg chg="add mod">
          <ac:chgData name="Danial Waseem" userId="7dea977c7c76c73a" providerId="LiveId" clId="{F6B63A3E-C653-4B48-998B-3F7469F6190F}" dt="2023-10-17T20:10:20.830" v="2607" actId="20577"/>
          <ac:spMkLst>
            <pc:docMk/>
            <pc:sldMk cId="2920704030" sldId="263"/>
            <ac:spMk id="4" creationId="{730891DF-86E2-D08A-187B-C4A5BE9CFBDA}"/>
          </ac:spMkLst>
        </pc:spChg>
        <pc:spChg chg="add mod">
          <ac:chgData name="Danial Waseem" userId="7dea977c7c76c73a" providerId="LiveId" clId="{F6B63A3E-C653-4B48-998B-3F7469F6190F}" dt="2023-10-17T20:33:06.730" v="3625" actId="1076"/>
          <ac:spMkLst>
            <pc:docMk/>
            <pc:sldMk cId="2920704030" sldId="263"/>
            <ac:spMk id="5" creationId="{0C4F727F-7AEA-7C7E-FA59-07497D0CDECA}"/>
          </ac:spMkLst>
        </pc:spChg>
        <pc:spChg chg="add mod">
          <ac:chgData name="Danial Waseem" userId="7dea977c7c76c73a" providerId="LiveId" clId="{F6B63A3E-C653-4B48-998B-3F7469F6190F}" dt="2023-10-17T22:03:13.710" v="6730" actId="113"/>
          <ac:spMkLst>
            <pc:docMk/>
            <pc:sldMk cId="2920704030" sldId="263"/>
            <ac:spMk id="6" creationId="{BDE0BFD1-3931-02E7-2C82-CFEAF631F207}"/>
          </ac:spMkLst>
        </pc:spChg>
        <pc:spChg chg="add del mod">
          <ac:chgData name="Danial Waseem" userId="7dea977c7c76c73a" providerId="LiveId" clId="{F6B63A3E-C653-4B48-998B-3F7469F6190F}" dt="2023-10-17T20:33:34.205" v="3630" actId="478"/>
          <ac:spMkLst>
            <pc:docMk/>
            <pc:sldMk cId="2920704030" sldId="263"/>
            <ac:spMk id="9" creationId="{DF5FFCD6-B855-F36F-1C0F-EA1464076E28}"/>
          </ac:spMkLst>
        </pc:spChg>
        <pc:picChg chg="add mod">
          <ac:chgData name="Danial Waseem" userId="7dea977c7c76c73a" providerId="LiveId" clId="{F6B63A3E-C653-4B48-998B-3F7469F6190F}" dt="2023-10-17T20:33:03.063" v="3624" actId="1076"/>
          <ac:picMkLst>
            <pc:docMk/>
            <pc:sldMk cId="2920704030" sldId="263"/>
            <ac:picMk id="8" creationId="{5EDEAE5D-FA8A-D60B-6516-B7D505075BD7}"/>
          </ac:picMkLst>
        </pc:picChg>
      </pc:sldChg>
      <pc:sldChg chg="addSp delSp modSp add mod">
        <pc:chgData name="Danial Waseem" userId="7dea977c7c76c73a" providerId="LiveId" clId="{F6B63A3E-C653-4B48-998B-3F7469F6190F}" dt="2023-10-17T22:02:36.708" v="6729" actId="2711"/>
        <pc:sldMkLst>
          <pc:docMk/>
          <pc:sldMk cId="3162443131" sldId="264"/>
        </pc:sldMkLst>
        <pc:spChg chg="mod">
          <ac:chgData name="Danial Waseem" userId="7dea977c7c76c73a" providerId="LiveId" clId="{F6B63A3E-C653-4B48-998B-3F7469F6190F}" dt="2023-10-17T19:29:41.148" v="2248"/>
          <ac:spMkLst>
            <pc:docMk/>
            <pc:sldMk cId="3162443131" sldId="264"/>
            <ac:spMk id="2" creationId="{BE6DE1EC-D43E-45AE-96C3-ED09498151FF}"/>
          </ac:spMkLst>
        </pc:spChg>
        <pc:spChg chg="add mod">
          <ac:chgData name="Danial Waseem" userId="7dea977c7c76c73a" providerId="LiveId" clId="{F6B63A3E-C653-4B48-998B-3F7469F6190F}" dt="2023-10-17T20:33:56.356" v="3649" actId="20577"/>
          <ac:spMkLst>
            <pc:docMk/>
            <pc:sldMk cId="3162443131" sldId="264"/>
            <ac:spMk id="3" creationId="{5CA37AF6-D72B-8D21-BFF1-D29E015E3B76}"/>
          </ac:spMkLst>
        </pc:spChg>
        <pc:spChg chg="add mod">
          <ac:chgData name="Danial Waseem" userId="7dea977c7c76c73a" providerId="LiveId" clId="{F6B63A3E-C653-4B48-998B-3F7469F6190F}" dt="2023-10-17T22:02:36.708" v="6729" actId="2711"/>
          <ac:spMkLst>
            <pc:docMk/>
            <pc:sldMk cId="3162443131" sldId="264"/>
            <ac:spMk id="4" creationId="{9F16FD3F-7EBA-CE23-96B4-16994F303C33}"/>
          </ac:spMkLst>
        </pc:spChg>
        <pc:spChg chg="add del mod">
          <ac:chgData name="Danial Waseem" userId="7dea977c7c76c73a" providerId="LiveId" clId="{F6B63A3E-C653-4B48-998B-3F7469F6190F}" dt="2023-10-17T20:02:18.855" v="2337"/>
          <ac:spMkLst>
            <pc:docMk/>
            <pc:sldMk cId="3162443131" sldId="264"/>
            <ac:spMk id="5" creationId="{B790DC31-B40A-3002-0863-7DA0AAA6709B}"/>
          </ac:spMkLst>
        </pc:spChg>
        <pc:spChg chg="add mod">
          <ac:chgData name="Danial Waseem" userId="7dea977c7c76c73a" providerId="LiveId" clId="{F6B63A3E-C653-4B48-998B-3F7469F6190F}" dt="2023-10-17T20:06:56.165" v="2571" actId="20577"/>
          <ac:spMkLst>
            <pc:docMk/>
            <pc:sldMk cId="3162443131" sldId="264"/>
            <ac:spMk id="6" creationId="{954C8492-59C8-C5A0-EC7D-87503BA15B46}"/>
          </ac:spMkLst>
        </pc:spChg>
        <pc:spChg chg="add del mod">
          <ac:chgData name="Danial Waseem" userId="7dea977c7c76c73a" providerId="LiveId" clId="{F6B63A3E-C653-4B48-998B-3F7469F6190F}" dt="2023-10-17T20:09:31.541" v="2580" actId="478"/>
          <ac:spMkLst>
            <pc:docMk/>
            <pc:sldMk cId="3162443131" sldId="264"/>
            <ac:spMk id="9" creationId="{A18D789F-2113-AE0F-C0BD-D3CE7E325E9C}"/>
          </ac:spMkLst>
        </pc:spChg>
        <pc:picChg chg="add mod">
          <ac:chgData name="Danial Waseem" userId="7dea977c7c76c73a" providerId="LiveId" clId="{F6B63A3E-C653-4B48-998B-3F7469F6190F}" dt="2023-10-17T20:09:43.911" v="2582" actId="1076"/>
          <ac:picMkLst>
            <pc:docMk/>
            <pc:sldMk cId="3162443131" sldId="264"/>
            <ac:picMk id="8" creationId="{B3EFB23D-2F4E-9A2D-AF4E-A0E91D9B361B}"/>
          </ac:picMkLst>
        </pc:picChg>
      </pc:sldChg>
      <pc:sldChg chg="addSp modSp add mod">
        <pc:chgData name="Danial Waseem" userId="7dea977c7c76c73a" providerId="LiveId" clId="{F6B63A3E-C653-4B48-998B-3F7469F6190F}" dt="2023-10-17T21:38:55.648" v="6458" actId="1076"/>
        <pc:sldMkLst>
          <pc:docMk/>
          <pc:sldMk cId="2051957618" sldId="265"/>
        </pc:sldMkLst>
        <pc:spChg chg="add mod">
          <ac:chgData name="Danial Waseem" userId="7dea977c7c76c73a" providerId="LiveId" clId="{F6B63A3E-C653-4B48-998B-3F7469F6190F}" dt="2023-10-17T21:15:12.611" v="5416"/>
          <ac:spMkLst>
            <pc:docMk/>
            <pc:sldMk cId="2051957618" sldId="265"/>
            <ac:spMk id="3" creationId="{2AC326CB-9FA7-D348-F2BF-244EFFC4B035}"/>
          </ac:spMkLst>
        </pc:spChg>
        <pc:spChg chg="add mod">
          <ac:chgData name="Danial Waseem" userId="7dea977c7c76c73a" providerId="LiveId" clId="{F6B63A3E-C653-4B48-998B-3F7469F6190F}" dt="2023-10-17T21:26:07.937" v="6205" actId="1076"/>
          <ac:spMkLst>
            <pc:docMk/>
            <pc:sldMk cId="2051957618" sldId="265"/>
            <ac:spMk id="5" creationId="{D6BF44F6-7E1E-2572-2131-C2C0059F72A6}"/>
          </ac:spMkLst>
        </pc:spChg>
        <pc:spChg chg="add mod">
          <ac:chgData name="Danial Waseem" userId="7dea977c7c76c73a" providerId="LiveId" clId="{F6B63A3E-C653-4B48-998B-3F7469F6190F}" dt="2023-10-17T21:36:15.095" v="6451" actId="1076"/>
          <ac:spMkLst>
            <pc:docMk/>
            <pc:sldMk cId="2051957618" sldId="265"/>
            <ac:spMk id="7" creationId="{56B0BF08-8A63-FB90-B1F7-CC2452214BAD}"/>
          </ac:spMkLst>
        </pc:spChg>
        <pc:spChg chg="add mod">
          <ac:chgData name="Danial Waseem" userId="7dea977c7c76c73a" providerId="LiveId" clId="{F6B63A3E-C653-4B48-998B-3F7469F6190F}" dt="2023-10-17T21:38:55.648" v="6458" actId="1076"/>
          <ac:spMkLst>
            <pc:docMk/>
            <pc:sldMk cId="2051957618" sldId="265"/>
            <ac:spMk id="10" creationId="{7D212FFC-75A6-B269-CE70-5E3C486D3307}"/>
          </ac:spMkLst>
        </pc:spChg>
        <pc:picChg chg="add mod">
          <ac:chgData name="Danial Waseem" userId="7dea977c7c76c73a" providerId="LiveId" clId="{F6B63A3E-C653-4B48-998B-3F7469F6190F}" dt="2023-10-17T21:38:42.668" v="6457" actId="14100"/>
          <ac:picMkLst>
            <pc:docMk/>
            <pc:sldMk cId="2051957618" sldId="265"/>
            <ac:picMk id="9" creationId="{67A931AA-6284-1750-C26C-D58C369BCC62}"/>
          </ac:picMkLst>
        </pc:picChg>
      </pc:sldChg>
      <pc:sldChg chg="addSp modSp add mod">
        <pc:chgData name="Danial Waseem" userId="7dea977c7c76c73a" providerId="LiveId" clId="{F6B63A3E-C653-4B48-998B-3F7469F6190F}" dt="2023-10-17T22:03:27.535" v="6732" actId="113"/>
        <pc:sldMkLst>
          <pc:docMk/>
          <pc:sldMk cId="551448633" sldId="266"/>
        </pc:sldMkLst>
        <pc:spChg chg="add mod">
          <ac:chgData name="Danial Waseem" userId="7dea977c7c76c73a" providerId="LiveId" clId="{F6B63A3E-C653-4B48-998B-3F7469F6190F}" dt="2023-10-17T21:15:10.055" v="5415" actId="20577"/>
          <ac:spMkLst>
            <pc:docMk/>
            <pc:sldMk cId="551448633" sldId="266"/>
            <ac:spMk id="3" creationId="{A5F21A3B-5FF1-E16E-A3C1-202DF9EE6AE8}"/>
          </ac:spMkLst>
        </pc:spChg>
        <pc:spChg chg="add mod">
          <ac:chgData name="Danial Waseem" userId="7dea977c7c76c73a" providerId="LiveId" clId="{F6B63A3E-C653-4B48-998B-3F7469F6190F}" dt="2023-10-17T21:22:01.395" v="6164" actId="14100"/>
          <ac:spMkLst>
            <pc:docMk/>
            <pc:sldMk cId="551448633" sldId="266"/>
            <ac:spMk id="4" creationId="{6EBDB4E2-C192-9106-A8E1-B90EDB44875D}"/>
          </ac:spMkLst>
        </pc:spChg>
        <pc:spChg chg="add mod">
          <ac:chgData name="Danial Waseem" userId="7dea977c7c76c73a" providerId="LiveId" clId="{F6B63A3E-C653-4B48-998B-3F7469F6190F}" dt="2023-10-17T22:03:27.535" v="6732" actId="113"/>
          <ac:spMkLst>
            <pc:docMk/>
            <pc:sldMk cId="551448633" sldId="266"/>
            <ac:spMk id="6" creationId="{3F3E0476-EDCE-1509-D310-6140A561EB1D}"/>
          </ac:spMkLst>
        </pc:spChg>
        <pc:picChg chg="add mod">
          <ac:chgData name="Danial Waseem" userId="7dea977c7c76c73a" providerId="LiveId" clId="{F6B63A3E-C653-4B48-998B-3F7469F6190F}" dt="2023-10-17T21:24:55.623" v="6169" actId="962"/>
          <ac:picMkLst>
            <pc:docMk/>
            <pc:sldMk cId="551448633" sldId="266"/>
            <ac:picMk id="8" creationId="{4E0F1EE4-4126-2B32-A38E-CAC67250FFEF}"/>
          </ac:picMkLst>
        </pc:picChg>
      </pc:sldChg>
      <pc:sldChg chg="addSp delSp modSp add mod">
        <pc:chgData name="Danial Waseem" userId="7dea977c7c76c73a" providerId="LiveId" clId="{F6B63A3E-C653-4B48-998B-3F7469F6190F}" dt="2023-10-17T22:01:06.276" v="6719" actId="255"/>
        <pc:sldMkLst>
          <pc:docMk/>
          <pc:sldMk cId="4048980083" sldId="267"/>
        </pc:sldMkLst>
        <pc:spChg chg="add mod">
          <ac:chgData name="Danial Waseem" userId="7dea977c7c76c73a" providerId="LiveId" clId="{F6B63A3E-C653-4B48-998B-3F7469F6190F}" dt="2023-10-17T21:05:45.572" v="5263" actId="20577"/>
          <ac:spMkLst>
            <pc:docMk/>
            <pc:sldMk cId="4048980083" sldId="267"/>
            <ac:spMk id="3" creationId="{06A3A007-E286-DA9A-1355-C61F5E1E8975}"/>
          </ac:spMkLst>
        </pc:spChg>
        <pc:spChg chg="add del mod">
          <ac:chgData name="Danial Waseem" userId="7dea977c7c76c73a" providerId="LiveId" clId="{F6B63A3E-C653-4B48-998B-3F7469F6190F}" dt="2023-10-17T21:07:47.472" v="5272" actId="478"/>
          <ac:spMkLst>
            <pc:docMk/>
            <pc:sldMk cId="4048980083" sldId="267"/>
            <ac:spMk id="5" creationId="{24BC481B-9B79-3FF6-1E55-1FA959063DD9}"/>
          </ac:spMkLst>
        </pc:spChg>
        <pc:spChg chg="add mod">
          <ac:chgData name="Danial Waseem" userId="7dea977c7c76c73a" providerId="LiveId" clId="{F6B63A3E-C653-4B48-998B-3F7469F6190F}" dt="2023-10-17T22:01:06.276" v="6719" actId="255"/>
          <ac:spMkLst>
            <pc:docMk/>
            <pc:sldMk cId="4048980083" sldId="267"/>
            <ac:spMk id="7" creationId="{8E3D4DC6-CD03-662B-0E7D-1150770CBB8F}"/>
          </ac:spMkLst>
        </pc:spChg>
        <pc:spChg chg="add mod">
          <ac:chgData name="Danial Waseem" userId="7dea977c7c76c73a" providerId="LiveId" clId="{F6B63A3E-C653-4B48-998B-3F7469F6190F}" dt="2023-10-17T21:14:20.380" v="5403" actId="1076"/>
          <ac:spMkLst>
            <pc:docMk/>
            <pc:sldMk cId="4048980083" sldId="267"/>
            <ac:spMk id="9" creationId="{F3703DC5-A00A-3315-6564-EE81791435D3}"/>
          </ac:spMkLst>
        </pc:spChg>
        <pc:picChg chg="add mod">
          <ac:chgData name="Danial Waseem" userId="7dea977c7c76c73a" providerId="LiveId" clId="{F6B63A3E-C653-4B48-998B-3F7469F6190F}" dt="2023-10-17T21:14:06.222" v="5401" actId="1076"/>
          <ac:picMkLst>
            <pc:docMk/>
            <pc:sldMk cId="4048980083" sldId="267"/>
            <ac:picMk id="11" creationId="{D9900004-0FF1-4A04-44AA-F6EA5F4213ED}"/>
          </ac:picMkLst>
        </pc:picChg>
      </pc:sldChg>
      <pc:sldChg chg="addSp delSp modSp add mod">
        <pc:chgData name="Danial Waseem" userId="7dea977c7c76c73a" providerId="LiveId" clId="{F6B63A3E-C653-4B48-998B-3F7469F6190F}" dt="2023-10-17T22:03:21.057" v="6731" actId="113"/>
        <pc:sldMkLst>
          <pc:docMk/>
          <pc:sldMk cId="1708233477" sldId="268"/>
        </pc:sldMkLst>
        <pc:spChg chg="add mod">
          <ac:chgData name="Danial Waseem" userId="7dea977c7c76c73a" providerId="LiveId" clId="{F6B63A3E-C653-4B48-998B-3F7469F6190F}" dt="2023-10-17T20:53:12.258" v="4060" actId="20577"/>
          <ac:spMkLst>
            <pc:docMk/>
            <pc:sldMk cId="1708233477" sldId="268"/>
            <ac:spMk id="3" creationId="{E08E34F5-B07E-0E65-9691-FDECEDD00BFA}"/>
          </ac:spMkLst>
        </pc:spChg>
        <pc:spChg chg="add mod">
          <ac:chgData name="Danial Waseem" userId="7dea977c7c76c73a" providerId="LiveId" clId="{F6B63A3E-C653-4B48-998B-3F7469F6190F}" dt="2023-10-17T21:05:21.344" v="5247" actId="1076"/>
          <ac:spMkLst>
            <pc:docMk/>
            <pc:sldMk cId="1708233477" sldId="268"/>
            <ac:spMk id="4" creationId="{6E472A11-A505-5AC8-D360-D121C2414019}"/>
          </ac:spMkLst>
        </pc:spChg>
        <pc:spChg chg="add mod">
          <ac:chgData name="Danial Waseem" userId="7dea977c7c76c73a" providerId="LiveId" clId="{F6B63A3E-C653-4B48-998B-3F7469F6190F}" dt="2023-10-17T22:03:21.057" v="6731" actId="113"/>
          <ac:spMkLst>
            <pc:docMk/>
            <pc:sldMk cId="1708233477" sldId="268"/>
            <ac:spMk id="5" creationId="{AD761DAF-8338-A2F2-23F8-028898E84E3D}"/>
          </ac:spMkLst>
        </pc:spChg>
        <pc:spChg chg="add del mod">
          <ac:chgData name="Danial Waseem" userId="7dea977c7c76c73a" providerId="LiveId" clId="{F6B63A3E-C653-4B48-998B-3F7469F6190F}" dt="2023-10-17T21:04:36.200" v="5241" actId="478"/>
          <ac:spMkLst>
            <pc:docMk/>
            <pc:sldMk cId="1708233477" sldId="268"/>
            <ac:spMk id="8" creationId="{0B281B15-BF68-707C-299C-F93DF34C1968}"/>
          </ac:spMkLst>
        </pc:spChg>
        <pc:spChg chg="add mod">
          <ac:chgData name="Danial Waseem" userId="7dea977c7c76c73a" providerId="LiveId" clId="{F6B63A3E-C653-4B48-998B-3F7469F6190F}" dt="2023-10-17T21:05:12.326" v="5246" actId="1076"/>
          <ac:spMkLst>
            <pc:docMk/>
            <pc:sldMk cId="1708233477" sldId="268"/>
            <ac:spMk id="11" creationId="{767355A0-FAD2-AF3D-A279-21D730B3B1D0}"/>
          </ac:spMkLst>
        </pc:spChg>
        <pc:picChg chg="add del mod">
          <ac:chgData name="Danial Waseem" userId="7dea977c7c76c73a" providerId="LiveId" clId="{F6B63A3E-C653-4B48-998B-3F7469F6190F}" dt="2023-10-17T21:04:36.200" v="5241" actId="478"/>
          <ac:picMkLst>
            <pc:docMk/>
            <pc:sldMk cId="1708233477" sldId="268"/>
            <ac:picMk id="7" creationId="{C2FC78F0-9250-7525-1E0C-F66593206D00}"/>
          </ac:picMkLst>
        </pc:picChg>
        <pc:picChg chg="add mod">
          <ac:chgData name="Danial Waseem" userId="7dea977c7c76c73a" providerId="LiveId" clId="{F6B63A3E-C653-4B48-998B-3F7469F6190F}" dt="2023-10-17T21:05:26.425" v="5248" actId="1076"/>
          <ac:picMkLst>
            <pc:docMk/>
            <pc:sldMk cId="1708233477" sldId="268"/>
            <ac:picMk id="10" creationId="{C7198970-F7A6-B0B1-0488-F984173B234F}"/>
          </ac:picMkLst>
        </pc:picChg>
      </pc:sldChg>
      <pc:sldChg chg="addSp delSp modSp add mod">
        <pc:chgData name="Danial Waseem" userId="7dea977c7c76c73a" providerId="LiveId" clId="{F6B63A3E-C653-4B48-998B-3F7469F6190F}" dt="2023-10-17T21:51:30.598" v="6560" actId="1076"/>
        <pc:sldMkLst>
          <pc:docMk/>
          <pc:sldMk cId="1108342204" sldId="269"/>
        </pc:sldMkLst>
        <pc:spChg chg="mod">
          <ac:chgData name="Danial Waseem" userId="7dea977c7c76c73a" providerId="LiveId" clId="{F6B63A3E-C653-4B48-998B-3F7469F6190F}" dt="2023-10-17T21:44:40.675" v="6499" actId="20577"/>
          <ac:spMkLst>
            <pc:docMk/>
            <pc:sldMk cId="1108342204" sldId="269"/>
            <ac:spMk id="3" creationId="{2AC326CB-9FA7-D348-F2BF-244EFFC4B035}"/>
          </ac:spMkLst>
        </pc:spChg>
        <pc:spChg chg="del">
          <ac:chgData name="Danial Waseem" userId="7dea977c7c76c73a" providerId="LiveId" clId="{F6B63A3E-C653-4B48-998B-3F7469F6190F}" dt="2023-10-17T21:44:01.805" v="6488" actId="478"/>
          <ac:spMkLst>
            <pc:docMk/>
            <pc:sldMk cId="1108342204" sldId="269"/>
            <ac:spMk id="5" creationId="{D6BF44F6-7E1E-2572-2131-C2C0059F72A6}"/>
          </ac:spMkLst>
        </pc:spChg>
        <pc:spChg chg="mod">
          <ac:chgData name="Danial Waseem" userId="7dea977c7c76c73a" providerId="LiveId" clId="{F6B63A3E-C653-4B48-998B-3F7469F6190F}" dt="2023-10-17T21:51:20.127" v="6558" actId="20577"/>
          <ac:spMkLst>
            <pc:docMk/>
            <pc:sldMk cId="1108342204" sldId="269"/>
            <ac:spMk id="7" creationId="{56B0BF08-8A63-FB90-B1F7-CC2452214BAD}"/>
          </ac:spMkLst>
        </pc:spChg>
        <pc:spChg chg="add del mod">
          <ac:chgData name="Danial Waseem" userId="7dea977c7c76c73a" providerId="LiveId" clId="{F6B63A3E-C653-4B48-998B-3F7469F6190F}" dt="2023-10-17T21:49:12.144" v="6550" actId="478"/>
          <ac:spMkLst>
            <pc:docMk/>
            <pc:sldMk cId="1108342204" sldId="269"/>
            <ac:spMk id="8" creationId="{8EC8E0E1-5AAD-7998-6A4C-CC1C66B8E459}"/>
          </ac:spMkLst>
        </pc:spChg>
        <pc:spChg chg="del">
          <ac:chgData name="Danial Waseem" userId="7dea977c7c76c73a" providerId="LiveId" clId="{F6B63A3E-C653-4B48-998B-3F7469F6190F}" dt="2023-10-17T21:43:56.634" v="6487" actId="478"/>
          <ac:spMkLst>
            <pc:docMk/>
            <pc:sldMk cId="1108342204" sldId="269"/>
            <ac:spMk id="10" creationId="{7D212FFC-75A6-B269-CE70-5E3C486D3307}"/>
          </ac:spMkLst>
        </pc:spChg>
        <pc:picChg chg="add del mod">
          <ac:chgData name="Danial Waseem" userId="7dea977c7c76c73a" providerId="LiveId" clId="{F6B63A3E-C653-4B48-998B-3F7469F6190F}" dt="2023-10-17T21:49:12.144" v="6550" actId="478"/>
          <ac:picMkLst>
            <pc:docMk/>
            <pc:sldMk cId="1108342204" sldId="269"/>
            <ac:picMk id="6" creationId="{D815DA16-E789-6994-A24C-163AD1030B3D}"/>
          </ac:picMkLst>
        </pc:picChg>
        <pc:picChg chg="del">
          <ac:chgData name="Danial Waseem" userId="7dea977c7c76c73a" providerId="LiveId" clId="{F6B63A3E-C653-4B48-998B-3F7469F6190F}" dt="2023-10-17T21:43:56.634" v="6487" actId="478"/>
          <ac:picMkLst>
            <pc:docMk/>
            <pc:sldMk cId="1108342204" sldId="269"/>
            <ac:picMk id="9" creationId="{67A931AA-6284-1750-C26C-D58C369BCC62}"/>
          </ac:picMkLst>
        </pc:picChg>
        <pc:picChg chg="add mod">
          <ac:chgData name="Danial Waseem" userId="7dea977c7c76c73a" providerId="LiveId" clId="{F6B63A3E-C653-4B48-998B-3F7469F6190F}" dt="2023-10-17T21:51:30.598" v="6560" actId="1076"/>
          <ac:picMkLst>
            <pc:docMk/>
            <pc:sldMk cId="1108342204" sldId="269"/>
            <ac:picMk id="12" creationId="{726C7AA7-714D-8592-C1BC-BD2961F96AF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2AC39B-AEF8-47A6-997C-02F38BF17500}"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166338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AC39B-AEF8-47A6-997C-02F38BF17500}"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199833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AC39B-AEF8-47A6-997C-02F38BF17500}"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338262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AC39B-AEF8-47A6-997C-02F38BF17500}"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351814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2AC39B-AEF8-47A6-997C-02F38BF17500}"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68735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2AC39B-AEF8-47A6-997C-02F38BF17500}"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53166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2AC39B-AEF8-47A6-997C-02F38BF17500}"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181577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2AC39B-AEF8-47A6-997C-02F38BF17500}"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307218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AC39B-AEF8-47A6-997C-02F38BF17500}"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973818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E82AC39B-AEF8-47A6-997C-02F38BF17500}"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332697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E82AC39B-AEF8-47A6-997C-02F38BF17500}"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A91BD-2D30-4D1B-B388-0538F34CA7E2}" type="slidenum">
              <a:rPr lang="en-US" smtClean="0"/>
              <a:t>‹#›</a:t>
            </a:fld>
            <a:endParaRPr lang="en-US"/>
          </a:p>
        </p:txBody>
      </p:sp>
    </p:spTree>
    <p:extLst>
      <p:ext uri="{BB962C8B-B14F-4D97-AF65-F5344CB8AC3E}">
        <p14:creationId xmlns:p14="http://schemas.microsoft.com/office/powerpoint/2010/main" val="2076399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E82AC39B-AEF8-47A6-997C-02F38BF17500}" type="datetimeFigureOut">
              <a:rPr lang="en-US" smtClean="0"/>
              <a:t>10/17/2023</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E07A91BD-2D30-4D1B-B388-0538F34CA7E2}" type="slidenum">
              <a:rPr lang="en-US" smtClean="0"/>
              <a:t>‹#›</a:t>
            </a:fld>
            <a:endParaRPr lang="en-US"/>
          </a:p>
        </p:txBody>
      </p:sp>
    </p:spTree>
    <p:extLst>
      <p:ext uri="{BB962C8B-B14F-4D97-AF65-F5344CB8AC3E}">
        <p14:creationId xmlns:p14="http://schemas.microsoft.com/office/powerpoint/2010/main" val="24644380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s/direcciones-flechas-perdido-s%C3%ADmbolo-2543956/"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courses.lumenlearning.com/wm-organizationalbehavior/chapter/stages-of-negotiation/"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gate.energy/gateoss-nist-framework/"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www.etsu.edu/universitycouncil/documents/resources/2018-19/access_control_policy__3.24.19.pdf" TargetMode="External"/><Relationship Id="rId13" Type="http://schemas.openxmlformats.org/officeDocument/2006/relationships/hyperlink" Target="https://isc.sans.edu/forums/diary/Cyber+Security+Awareness+Month+-+Day+18" TargetMode="External"/><Relationship Id="rId3" Type="http://schemas.openxmlformats.org/officeDocument/2006/relationships/hyperlink" Target="https://www.nist.gov/cybersecurity/cybersecurity-awareness-month" TargetMode="External"/><Relationship Id="rId7" Type="http://schemas.openxmlformats.org/officeDocument/2006/relationships/hyperlink" Target="https://humanservices.vermont.gov/sites/ahsnew/files/5.24%20Information%20Sercurity%20Contingency%20Planning%20Policy.pdf" TargetMode="External"/><Relationship Id="rId12" Type="http://schemas.openxmlformats.org/officeDocument/2006/relationships/hyperlink" Target="http://gate.energy/gateoss-nist-framework/" TargetMode="External"/><Relationship Id="rId2" Type="http://schemas.openxmlformats.org/officeDocument/2006/relationships/hyperlink" Target="https://nvlpubs.nist.gov/nistpubs/CSWP/NIST.CSWP.29.ipd.pdf" TargetMode="External"/><Relationship Id="rId16" Type="http://schemas.openxmlformats.org/officeDocument/2006/relationships/hyperlink" Target="https://www.pngall.com/cybersecurity-png/download/40593" TargetMode="External"/><Relationship Id="rId1" Type="http://schemas.openxmlformats.org/officeDocument/2006/relationships/slideLayout" Target="../slideLayouts/slideLayout7.xml"/><Relationship Id="rId6" Type="http://schemas.openxmlformats.org/officeDocument/2006/relationships/hyperlink" Target="http://usda.gov/directives/dr-3545-001" TargetMode="External"/><Relationship Id="rId11" Type="http://schemas.openxmlformats.org/officeDocument/2006/relationships/hyperlink" Target="https://pixabay.com/es/direcciones-flechas-perdido-s%C3%ADmbolo-2543956/" TargetMode="External"/><Relationship Id="rId5" Type="http://schemas.openxmlformats.org/officeDocument/2006/relationships/hyperlink" Target="https://www.darkreading.com/physical-security/a-guide-to-the-nist-cybersecurity-framework" TargetMode="External"/><Relationship Id="rId15" Type="http://schemas.openxmlformats.org/officeDocument/2006/relationships/hyperlink" Target="https://tekhdecoded.com/malware-protection-important-pc/" TargetMode="External"/><Relationship Id="rId10" Type="http://schemas.openxmlformats.org/officeDocument/2006/relationships/hyperlink" Target="https://security.ucop.edu/files/documents/policies/incident-response-standard.pdf" TargetMode="External"/><Relationship Id="rId4" Type="http://schemas.openxmlformats.org/officeDocument/2006/relationships/hyperlink" Target="https://www.nist.gov/news-events/news/2018/04/nist-releases-version-11-its-popular-cybersecurity-framework" TargetMode="External"/><Relationship Id="rId9" Type="http://schemas.openxmlformats.org/officeDocument/2006/relationships/hyperlink" Target="https://www.maine.gov/oit/sites/maine.gov.oit/files/inline-files/VulnerablityScanningProcedure.pdf" TargetMode="External"/><Relationship Id="rId14" Type="http://schemas.openxmlformats.org/officeDocument/2006/relationships/hyperlink" Target="https://pixabay.com/en/cyber-security-computer-security-178498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mortgagefit.com/blog/benefits-and-the-qualification-criteria-for-usda-loans/"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pngall.com/cybersecurity-png/download/40593"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tekhdecoded.com/malware-protection-important-pc/"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cyber-security-computer-security-1784985/"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isc.sans.edu/forums/diary/Cyber+Security+Awareness+Month+-+Day+18+-+What+you+should+tell+your+boss+when+theres+a+crisis/9760"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tangolo 4">
            <a:extLst>
              <a:ext uri="{FF2B5EF4-FFF2-40B4-BE49-F238E27FC236}">
                <a16:creationId xmlns:a16="http://schemas.microsoft.com/office/drawing/2014/main" id="{BAC6A0F5-7623-499D-9CF6-293E2B9D438C}"/>
              </a:ext>
              <a:ext uri="{C183D7F6-B498-43B3-948B-1728B52AA6E4}">
                <adec:decorative xmlns:adec="http://schemas.microsoft.com/office/drawing/2017/decorative" val="1"/>
              </a:ext>
            </a:extLst>
          </p:cNvPr>
          <p:cNvSpPr/>
          <p:nvPr/>
        </p:nvSpPr>
        <p:spPr>
          <a:xfrm>
            <a:off x="0" y="2"/>
            <a:ext cx="10058400" cy="3453136"/>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550" tIns="31277" rIns="62550" bIns="31277" numCol="1" spcCol="0" rtlCol="0" fromWordArt="0" anchor="ctr" anchorCtr="0" forceAA="0" compatLnSpc="1">
            <a:prstTxWarp prst="textNoShape">
              <a:avLst/>
            </a:prstTxWarp>
            <a:noAutofit/>
          </a:bodyPr>
          <a:lstStyle/>
          <a:p>
            <a:pPr algn="ctr"/>
            <a:endParaRPr lang="it-IT" sz="1229" dirty="0"/>
          </a:p>
        </p:txBody>
      </p:sp>
      <p:sp>
        <p:nvSpPr>
          <p:cNvPr id="38" name="AutoShape 25">
            <a:extLst>
              <a:ext uri="{FF2B5EF4-FFF2-40B4-BE49-F238E27FC236}">
                <a16:creationId xmlns:a16="http://schemas.microsoft.com/office/drawing/2014/main" id="{B73E861E-A402-4A35-87CC-9574BAADDAB2}"/>
              </a:ext>
              <a:ext uri="{C183D7F6-B498-43B3-948B-1728B52AA6E4}">
                <adec:decorative xmlns:adec="http://schemas.microsoft.com/office/drawing/2017/decorative" val="1"/>
              </a:ext>
            </a:extLst>
          </p:cNvPr>
          <p:cNvSpPr>
            <a:spLocks noChangeAspect="1" noChangeArrowheads="1" noTextEdit="1"/>
          </p:cNvSpPr>
          <p:nvPr/>
        </p:nvSpPr>
        <p:spPr bwMode="auto">
          <a:xfrm>
            <a:off x="503238" y="6465888"/>
            <a:ext cx="5286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4" name="Group 23">
            <a:extLst>
              <a:ext uri="{FF2B5EF4-FFF2-40B4-BE49-F238E27FC236}">
                <a16:creationId xmlns:a16="http://schemas.microsoft.com/office/drawing/2014/main" id="{56FD428C-D1DD-A2D1-D816-D35C70C8013F}"/>
              </a:ext>
            </a:extLst>
          </p:cNvPr>
          <p:cNvGrpSpPr/>
          <p:nvPr/>
        </p:nvGrpSpPr>
        <p:grpSpPr>
          <a:xfrm>
            <a:off x="3187918" y="0"/>
            <a:ext cx="3682564" cy="3448249"/>
            <a:chOff x="6375836" y="0"/>
            <a:chExt cx="3682564" cy="3448249"/>
          </a:xfrm>
        </p:grpSpPr>
        <p:pic>
          <p:nvPicPr>
            <p:cNvPr id="18" name="Picture 17">
              <a:extLst>
                <a:ext uri="{FF2B5EF4-FFF2-40B4-BE49-F238E27FC236}">
                  <a16:creationId xmlns:a16="http://schemas.microsoft.com/office/drawing/2014/main" id="{6DA4F3A5-690A-F162-B6BB-4E4A8AB0E7EF}"/>
                </a:ext>
              </a:extLst>
            </p:cNvPr>
            <p:cNvPicPr>
              <a:picLocks noChangeAspect="1"/>
            </p:cNvPicPr>
            <p:nvPr/>
          </p:nvPicPr>
          <p:blipFill>
            <a:blip r:embed="rId2"/>
            <a:stretch>
              <a:fillRect/>
            </a:stretch>
          </p:blipFill>
          <p:spPr>
            <a:xfrm>
              <a:off x="6375836" y="0"/>
              <a:ext cx="3682564" cy="3448249"/>
            </a:xfrm>
            <a:prstGeom prst="rect">
              <a:avLst/>
            </a:prstGeom>
          </p:spPr>
        </p:pic>
        <p:pic>
          <p:nvPicPr>
            <p:cNvPr id="22" name="Picture 21">
              <a:extLst>
                <a:ext uri="{FF2B5EF4-FFF2-40B4-BE49-F238E27FC236}">
                  <a16:creationId xmlns:a16="http://schemas.microsoft.com/office/drawing/2014/main" id="{9C76695B-BAA5-DDC7-5EF0-E899449E6C5B}"/>
                </a:ext>
              </a:extLst>
            </p:cNvPr>
            <p:cNvPicPr>
              <a:picLocks noChangeAspect="1"/>
            </p:cNvPicPr>
            <p:nvPr/>
          </p:nvPicPr>
          <p:blipFill>
            <a:blip r:embed="rId3"/>
            <a:stretch>
              <a:fillRect/>
            </a:stretch>
          </p:blipFill>
          <p:spPr>
            <a:xfrm>
              <a:off x="7588469" y="1466456"/>
              <a:ext cx="1247154" cy="564422"/>
            </a:xfrm>
            <a:prstGeom prst="rect">
              <a:avLst/>
            </a:prstGeom>
          </p:spPr>
        </p:pic>
      </p:grpSp>
      <p:sp>
        <p:nvSpPr>
          <p:cNvPr id="23" name="TextBox 22">
            <a:extLst>
              <a:ext uri="{FF2B5EF4-FFF2-40B4-BE49-F238E27FC236}">
                <a16:creationId xmlns:a16="http://schemas.microsoft.com/office/drawing/2014/main" id="{524FBA10-7522-D4D7-AE01-41EB23F8A31E}"/>
              </a:ext>
            </a:extLst>
          </p:cNvPr>
          <p:cNvSpPr txBox="1"/>
          <p:nvPr/>
        </p:nvSpPr>
        <p:spPr>
          <a:xfrm>
            <a:off x="1058633" y="3965320"/>
            <a:ext cx="7930990"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NIST Cybersecurity Framework</a:t>
            </a:r>
          </a:p>
        </p:txBody>
      </p:sp>
      <p:sp>
        <p:nvSpPr>
          <p:cNvPr id="28" name="TextBox 27">
            <a:extLst>
              <a:ext uri="{FF2B5EF4-FFF2-40B4-BE49-F238E27FC236}">
                <a16:creationId xmlns:a16="http://schemas.microsoft.com/office/drawing/2014/main" id="{8011883F-AFAA-1C4E-CB16-5E53A3C1BF72}"/>
              </a:ext>
            </a:extLst>
          </p:cNvPr>
          <p:cNvSpPr txBox="1"/>
          <p:nvPr/>
        </p:nvSpPr>
        <p:spPr>
          <a:xfrm>
            <a:off x="3746492" y="5490336"/>
            <a:ext cx="2555272" cy="163121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By Danial Waseem</a:t>
            </a:r>
          </a:p>
          <a:p>
            <a:pPr algn="ctr"/>
            <a:r>
              <a:rPr lang="en-US" sz="2000" dirty="0">
                <a:latin typeface="Times New Roman" panose="02020603050405020304" pitchFamily="18" charset="0"/>
                <a:cs typeface="Times New Roman" panose="02020603050405020304" pitchFamily="18" charset="0"/>
              </a:rPr>
              <a:t>Course Project</a:t>
            </a:r>
          </a:p>
          <a:p>
            <a:pPr algn="ctr"/>
            <a:r>
              <a:rPr lang="en-US" sz="2000" dirty="0">
                <a:latin typeface="Times New Roman" panose="02020603050405020304" pitchFamily="18" charset="0"/>
                <a:cs typeface="Times New Roman" panose="02020603050405020304" pitchFamily="18" charset="0"/>
              </a:rPr>
              <a:t>SEC310 – Professor Michael A. Cianciotta</a:t>
            </a:r>
          </a:p>
          <a:p>
            <a:pPr algn="ctr"/>
            <a:r>
              <a:rPr lang="en-US" sz="2000" dirty="0">
                <a:latin typeface="Times New Roman" panose="02020603050405020304" pitchFamily="18" charset="0"/>
                <a:cs typeface="Times New Roman" panose="02020603050405020304" pitchFamily="18" charset="0"/>
              </a:rPr>
              <a:t>October 17, 2023</a:t>
            </a:r>
          </a:p>
        </p:txBody>
      </p:sp>
    </p:spTree>
    <p:extLst>
      <p:ext uri="{BB962C8B-B14F-4D97-AF65-F5344CB8AC3E}">
        <p14:creationId xmlns:p14="http://schemas.microsoft.com/office/powerpoint/2010/main" val="2328055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57" descr="Blue rectangle that is the bottom border of the infographic">
            <a:extLst>
              <a:ext uri="{FF2B5EF4-FFF2-40B4-BE49-F238E27FC236}">
                <a16:creationId xmlns:a16="http://schemas.microsoft.com/office/drawing/2014/main" id="{BE6DE1EC-D43E-45AE-96C3-ED09498151FF}"/>
              </a:ext>
              <a:ext uri="{C183D7F6-B498-43B3-948B-1728B52AA6E4}">
                <adec:decorative xmlns:adec="http://schemas.microsoft.com/office/drawing/2017/decorative" val="0"/>
              </a:ext>
            </a:extLst>
          </p:cNvPr>
          <p:cNvSpPr/>
          <p:nvPr/>
        </p:nvSpPr>
        <p:spPr>
          <a:xfrm>
            <a:off x="0" y="6588804"/>
            <a:ext cx="10058400" cy="1183594"/>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659" tIns="35329" rIns="70659" bIns="35329" numCol="1" spcCol="0" rtlCol="0" fromWordArt="0" anchor="ctr" anchorCtr="0" forceAA="0" compatLnSpc="1">
            <a:prstTxWarp prst="textNoShape">
              <a:avLst/>
            </a:prstTxWarp>
            <a:noAutofit/>
          </a:bodyPr>
          <a:lstStyle/>
          <a:p>
            <a:pPr algn="ctr"/>
            <a:endParaRPr lang="it-IT" sz="491" dirty="0"/>
          </a:p>
        </p:txBody>
      </p:sp>
      <p:sp>
        <p:nvSpPr>
          <p:cNvPr id="3" name="TextBox 2">
            <a:extLst>
              <a:ext uri="{FF2B5EF4-FFF2-40B4-BE49-F238E27FC236}">
                <a16:creationId xmlns:a16="http://schemas.microsoft.com/office/drawing/2014/main" id="{06A3A007-E286-DA9A-1355-C61F5E1E8975}"/>
              </a:ext>
            </a:extLst>
          </p:cNvPr>
          <p:cNvSpPr txBox="1"/>
          <p:nvPr/>
        </p:nvSpPr>
        <p:spPr>
          <a:xfrm>
            <a:off x="1087821" y="6749716"/>
            <a:ext cx="7882758" cy="861774"/>
          </a:xfrm>
          <a:prstGeom prst="rect">
            <a:avLst/>
          </a:prstGeom>
          <a:noFill/>
        </p:spPr>
        <p:txBody>
          <a:bodyPr wrap="square"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Respond – Example</a:t>
            </a:r>
          </a:p>
        </p:txBody>
      </p:sp>
      <p:sp>
        <p:nvSpPr>
          <p:cNvPr id="7" name="TextBox 6">
            <a:extLst>
              <a:ext uri="{FF2B5EF4-FFF2-40B4-BE49-F238E27FC236}">
                <a16:creationId xmlns:a16="http://schemas.microsoft.com/office/drawing/2014/main" id="{8E3D4DC6-CD03-662B-0E7D-1150770CBB8F}"/>
              </a:ext>
            </a:extLst>
          </p:cNvPr>
          <p:cNvSpPr txBox="1"/>
          <p:nvPr/>
        </p:nvSpPr>
        <p:spPr>
          <a:xfrm>
            <a:off x="790903" y="160910"/>
            <a:ext cx="8476593" cy="707886"/>
          </a:xfrm>
          <a:prstGeom prst="rect">
            <a:avLst/>
          </a:prstGeom>
          <a:noFill/>
        </p:spPr>
        <p:txBody>
          <a:bodyPr wrap="square">
            <a:spAutoFit/>
          </a:bodyPr>
          <a:lstStyle/>
          <a:p>
            <a:pPr algn="ctr"/>
            <a:r>
              <a:rPr lang="en-US" sz="2000" b="1" dirty="0">
                <a:effectLst/>
                <a:latin typeface="Times New Roman" panose="02020603050405020304" pitchFamily="18" charset="0"/>
                <a:ea typeface="Calibri" panose="020F0502020204030204" pitchFamily="34" charset="0"/>
              </a:rPr>
              <a:t>University of California, UCOP, ITS, Systemwide CISO Office, Systemwide IT Policy titled UC Information Security Incident Response Standard.</a:t>
            </a:r>
            <a:endParaRPr lang="en-US" sz="2000" b="1" dirty="0"/>
          </a:p>
        </p:txBody>
      </p:sp>
      <p:sp>
        <p:nvSpPr>
          <p:cNvPr id="9" name="TextBox 8">
            <a:extLst>
              <a:ext uri="{FF2B5EF4-FFF2-40B4-BE49-F238E27FC236}">
                <a16:creationId xmlns:a16="http://schemas.microsoft.com/office/drawing/2014/main" id="{F3703DC5-A00A-3315-6564-EE81791435D3}"/>
              </a:ext>
            </a:extLst>
          </p:cNvPr>
          <p:cNvSpPr txBox="1"/>
          <p:nvPr/>
        </p:nvSpPr>
        <p:spPr>
          <a:xfrm>
            <a:off x="5278822" y="1103361"/>
            <a:ext cx="4490545" cy="5324535"/>
          </a:xfrm>
          <a:prstGeom prst="rect">
            <a:avLst/>
          </a:prstGeom>
          <a:noFill/>
        </p:spPr>
        <p:txBody>
          <a:bodyPr wrap="square">
            <a:spAutoFit/>
          </a:bodyPr>
          <a:lstStyle/>
          <a:p>
            <a:pPr marL="285750" indent="-285750">
              <a:buFont typeface="Courier New" panose="02070309020205020404" pitchFamily="49" charset="0"/>
              <a:buChar char="o"/>
            </a:pPr>
            <a:r>
              <a:rPr lang="en-US" sz="1700" dirty="0">
                <a:effectLst/>
                <a:latin typeface="Times New Roman" panose="02020603050405020304" pitchFamily="18" charset="0"/>
                <a:ea typeface="Calibri" panose="020F0502020204030204" pitchFamily="34" charset="0"/>
              </a:rPr>
              <a:t>University of California presents its incident response standard by breaking up the standard into four phases:</a:t>
            </a:r>
            <a:r>
              <a:rPr lang="en-US" sz="1700" dirty="0">
                <a:latin typeface="Times New Roman" panose="02020603050405020304" pitchFamily="18" charset="0"/>
                <a:ea typeface="Calibri" panose="020F0502020204030204" pitchFamily="34" charset="0"/>
              </a:rPr>
              <a:t> </a:t>
            </a:r>
            <a:r>
              <a:rPr lang="en-US" sz="1700" dirty="0">
                <a:effectLst/>
                <a:latin typeface="Times New Roman" panose="02020603050405020304" pitchFamily="18" charset="0"/>
                <a:ea typeface="Calibri" panose="020F0502020204030204" pitchFamily="34" charset="0"/>
              </a:rPr>
              <a:t>Preparation; Detection and Event Analysis; Containment, Eradication and Recovery; and Post-Incident Activity. </a:t>
            </a:r>
          </a:p>
          <a:p>
            <a:pPr marL="285750" indent="-285750">
              <a:buFont typeface="Courier New" panose="02070309020205020404" pitchFamily="49" charset="0"/>
              <a:buChar char="o"/>
            </a:pPr>
            <a:r>
              <a:rPr lang="en-US" sz="1700" dirty="0">
                <a:effectLst/>
                <a:latin typeface="Times New Roman" panose="02020603050405020304" pitchFamily="18" charset="0"/>
                <a:ea typeface="Calibri" panose="020F0502020204030204" pitchFamily="34" charset="0"/>
              </a:rPr>
              <a:t>The standard has several criteria in place for forensic investigations.  Starting with informing incidents to all members of IRTC, designating IT resources, and using pre-approved vendors for forensic investigations that support the IRT.</a:t>
            </a:r>
            <a:endParaRPr lang="en-US" sz="1700" dirty="0">
              <a:latin typeface="Times New Roman" panose="02020603050405020304" pitchFamily="18" charset="0"/>
              <a:ea typeface="Calibri" panose="020F0502020204030204" pitchFamily="34" charset="0"/>
            </a:endParaRPr>
          </a:p>
          <a:p>
            <a:pPr marL="285750" indent="-285750">
              <a:buFont typeface="Courier New" panose="02070309020205020404" pitchFamily="49" charset="0"/>
              <a:buChar char="o"/>
            </a:pPr>
            <a:r>
              <a:rPr lang="en-US" sz="1700" kern="100" dirty="0">
                <a:latin typeface="Times New Roman" panose="02020603050405020304" pitchFamily="18" charset="0"/>
                <a:ea typeface="Calibri" panose="020F0502020204030204" pitchFamily="34" charset="0"/>
                <a:cs typeface="Times New Roman" panose="02020603050405020304" pitchFamily="18" charset="0"/>
              </a:rPr>
              <a:t>P</a:t>
            </a:r>
            <a:r>
              <a:rPr lang="en-US" sz="1700" kern="100" dirty="0">
                <a:effectLst/>
                <a:latin typeface="Times New Roman" panose="02020603050405020304" pitchFamily="18" charset="0"/>
                <a:ea typeface="Calibri" panose="020F0502020204030204" pitchFamily="34" charset="0"/>
                <a:cs typeface="Times New Roman" panose="02020603050405020304" pitchFamily="18" charset="0"/>
              </a:rPr>
              <a:t>reparation calls for a list of suppliers that can assist in handling an incident, any forensics required.  Attaining equipment, tools UC needs such as Forensic laptops, forensic storage, and cabling.  Maintaining evidence and preserving the evidence to analyze securely.  This follows an in-depth approach to the NIST Incident Response Standard.  </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Courier New" panose="02070309020205020404" pitchFamily="49" charset="0"/>
              <a:buChar char="o"/>
            </a:pPr>
            <a:endParaRPr lang="en-US" sz="1700" dirty="0"/>
          </a:p>
        </p:txBody>
      </p:sp>
      <p:pic>
        <p:nvPicPr>
          <p:cNvPr id="11" name="Picture 10" descr="A fingerprint in black and white">
            <a:extLst>
              <a:ext uri="{FF2B5EF4-FFF2-40B4-BE49-F238E27FC236}">
                <a16:creationId xmlns:a16="http://schemas.microsoft.com/office/drawing/2014/main" id="{D9900004-0FF1-4A04-44AA-F6EA5F421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33" y="2115921"/>
            <a:ext cx="4740166" cy="3164202"/>
          </a:xfrm>
          <a:prstGeom prst="rect">
            <a:avLst/>
          </a:prstGeom>
        </p:spPr>
      </p:pic>
    </p:spTree>
    <p:extLst>
      <p:ext uri="{BB962C8B-B14F-4D97-AF65-F5344CB8AC3E}">
        <p14:creationId xmlns:p14="http://schemas.microsoft.com/office/powerpoint/2010/main" val="404898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57" descr="Blue rectangle that is the bottom border of the infographic">
            <a:extLst>
              <a:ext uri="{FF2B5EF4-FFF2-40B4-BE49-F238E27FC236}">
                <a16:creationId xmlns:a16="http://schemas.microsoft.com/office/drawing/2014/main" id="{BE6DE1EC-D43E-45AE-96C3-ED09498151FF}"/>
              </a:ext>
              <a:ext uri="{C183D7F6-B498-43B3-948B-1728B52AA6E4}">
                <adec:decorative xmlns:adec="http://schemas.microsoft.com/office/drawing/2017/decorative" val="0"/>
              </a:ext>
            </a:extLst>
          </p:cNvPr>
          <p:cNvSpPr/>
          <p:nvPr/>
        </p:nvSpPr>
        <p:spPr>
          <a:xfrm>
            <a:off x="0" y="6588804"/>
            <a:ext cx="10058400" cy="1183594"/>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659" tIns="35329" rIns="70659" bIns="35329" numCol="1" spcCol="0" rtlCol="0" fromWordArt="0" anchor="ctr" anchorCtr="0" forceAA="0" compatLnSpc="1">
            <a:prstTxWarp prst="textNoShape">
              <a:avLst/>
            </a:prstTxWarp>
            <a:noAutofit/>
          </a:bodyPr>
          <a:lstStyle/>
          <a:p>
            <a:pPr algn="ctr"/>
            <a:endParaRPr lang="it-IT" sz="491" dirty="0"/>
          </a:p>
        </p:txBody>
      </p:sp>
      <p:sp>
        <p:nvSpPr>
          <p:cNvPr id="3" name="TextBox 2">
            <a:extLst>
              <a:ext uri="{FF2B5EF4-FFF2-40B4-BE49-F238E27FC236}">
                <a16:creationId xmlns:a16="http://schemas.microsoft.com/office/drawing/2014/main" id="{A5F21A3B-5FF1-E16E-A3C1-202DF9EE6AE8}"/>
              </a:ext>
            </a:extLst>
          </p:cNvPr>
          <p:cNvSpPr txBox="1"/>
          <p:nvPr/>
        </p:nvSpPr>
        <p:spPr>
          <a:xfrm>
            <a:off x="1087821" y="6749716"/>
            <a:ext cx="7882758" cy="861774"/>
          </a:xfrm>
          <a:prstGeom prst="rect">
            <a:avLst/>
          </a:prstGeom>
          <a:noFill/>
        </p:spPr>
        <p:txBody>
          <a:bodyPr wrap="square"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Recover</a:t>
            </a:r>
          </a:p>
        </p:txBody>
      </p:sp>
      <p:sp>
        <p:nvSpPr>
          <p:cNvPr id="4" name="TextBox 3">
            <a:extLst>
              <a:ext uri="{FF2B5EF4-FFF2-40B4-BE49-F238E27FC236}">
                <a16:creationId xmlns:a16="http://schemas.microsoft.com/office/drawing/2014/main" id="{6EBDB4E2-C192-9106-A8E1-B90EDB44875D}"/>
              </a:ext>
            </a:extLst>
          </p:cNvPr>
          <p:cNvSpPr txBox="1"/>
          <p:nvPr/>
        </p:nvSpPr>
        <p:spPr>
          <a:xfrm>
            <a:off x="5948855" y="294290"/>
            <a:ext cx="3815255" cy="230832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Recover Function of the NIST Framework identifies how to maintain plans for resilience and to restore capabilities or services that may have been impaired due to an incident.  This function also supports timely recovery back to normalcy with reduction of the impact from a cybersecurity incident.</a:t>
            </a:r>
          </a:p>
        </p:txBody>
      </p:sp>
      <p:sp>
        <p:nvSpPr>
          <p:cNvPr id="6" name="TextBox 5">
            <a:extLst>
              <a:ext uri="{FF2B5EF4-FFF2-40B4-BE49-F238E27FC236}">
                <a16:creationId xmlns:a16="http://schemas.microsoft.com/office/drawing/2014/main" id="{3F3E0476-EDCE-1509-D310-6140A561EB1D}"/>
              </a:ext>
            </a:extLst>
          </p:cNvPr>
          <p:cNvSpPr txBox="1"/>
          <p:nvPr/>
        </p:nvSpPr>
        <p:spPr>
          <a:xfrm>
            <a:off x="700251" y="3813960"/>
            <a:ext cx="8657897" cy="2585323"/>
          </a:xfrm>
          <a:prstGeom prst="rect">
            <a:avLst/>
          </a:prstGeom>
          <a:noFill/>
        </p:spPr>
        <p:txBody>
          <a:bodyPr wrap="square">
            <a:spAutoFit/>
          </a:bodyPr>
          <a:lstStyle/>
          <a:p>
            <a:r>
              <a:rPr lang="en-US" b="1" dirty="0">
                <a:latin typeface="Times New Roman" panose="02020603050405020304" pitchFamily="18" charset="0"/>
                <a:ea typeface="Calibri" panose="020F0502020204030204" pitchFamily="34" charset="0"/>
              </a:rPr>
              <a:t>Function: Recover </a:t>
            </a:r>
          </a:p>
          <a:p>
            <a:pPr marL="285750" indent="-285750">
              <a:buFont typeface="Wingdings" panose="05000000000000000000" pitchFamily="2" charset="2"/>
              <a:buChar char="q"/>
            </a:pPr>
            <a:r>
              <a:rPr lang="en-US" dirty="0">
                <a:latin typeface="Times New Roman" panose="02020603050405020304" pitchFamily="18" charset="0"/>
                <a:ea typeface="Calibri" panose="020F0502020204030204" pitchFamily="34" charset="0"/>
              </a:rPr>
              <a:t>Recovery by Planning and Recovery by Improvements</a:t>
            </a:r>
          </a:p>
          <a:p>
            <a:pPr marL="742950" lvl="1" indent="-285750">
              <a:buFont typeface="Wingdings" panose="05000000000000000000" pitchFamily="2" charset="2"/>
              <a:buChar char="q"/>
            </a:pPr>
            <a:r>
              <a:rPr lang="en-US" dirty="0">
                <a:latin typeface="Times New Roman" panose="02020603050405020304" pitchFamily="18" charset="0"/>
                <a:ea typeface="Calibri" panose="020F0502020204030204" pitchFamily="34" charset="0"/>
              </a:rPr>
              <a:t>P</a:t>
            </a:r>
            <a:r>
              <a:rPr lang="en-US" dirty="0">
                <a:effectLst/>
                <a:latin typeface="Times New Roman" panose="02020603050405020304" pitchFamily="18" charset="0"/>
                <a:ea typeface="Calibri" panose="020F0502020204030204" pitchFamily="34" charset="0"/>
              </a:rPr>
              <a:t>lanning ensures that during or after an incident by making improvements with lessons learned and by implementing updated strategies. </a:t>
            </a:r>
          </a:p>
          <a:p>
            <a:pPr marL="285750" indent="-285750">
              <a:buFont typeface="Wingdings" panose="05000000000000000000" pitchFamily="2" charset="2"/>
              <a:buChar char="q"/>
            </a:pPr>
            <a:r>
              <a:rPr lang="en-US" dirty="0">
                <a:latin typeface="Times New Roman" panose="02020603050405020304" pitchFamily="18" charset="0"/>
                <a:ea typeface="Calibri" panose="020F0502020204030204" pitchFamily="34" charset="0"/>
              </a:rPr>
              <a:t>Recovery by Communications</a:t>
            </a:r>
            <a:endParaRPr lang="en-US" dirty="0">
              <a:effectLst/>
              <a:latin typeface="Times New Roman" panose="02020603050405020304" pitchFamily="18" charset="0"/>
              <a:ea typeface="Calibri" panose="020F0502020204030204" pitchFamily="34" charset="0"/>
            </a:endParaRPr>
          </a:p>
          <a:p>
            <a:pPr marL="742950" lvl="1" indent="-285750">
              <a:buFont typeface="Wingdings" panose="05000000000000000000" pitchFamily="2" charset="2"/>
              <a:buChar char="q"/>
            </a:pPr>
            <a:r>
              <a:rPr lang="en-US" dirty="0">
                <a:latin typeface="Times New Roman" panose="02020603050405020304" pitchFamily="18" charset="0"/>
                <a:ea typeface="Calibri" panose="020F0502020204030204" pitchFamily="34" charset="0"/>
              </a:rPr>
              <a:t>By </a:t>
            </a:r>
            <a:r>
              <a:rPr lang="en-US" dirty="0">
                <a:effectLst/>
                <a:latin typeface="Times New Roman" panose="02020603050405020304" pitchFamily="18" charset="0"/>
                <a:ea typeface="Calibri" panose="020F0502020204030204" pitchFamily="34" charset="0"/>
              </a:rPr>
              <a:t>technical measures, </a:t>
            </a:r>
            <a:r>
              <a:rPr lang="en-US" dirty="0">
                <a:latin typeface="Times New Roman" panose="02020603050405020304" pitchFamily="18" charset="0"/>
                <a:ea typeface="Calibri" panose="020F0502020204030204" pitchFamily="34" charset="0"/>
              </a:rPr>
              <a:t>a </a:t>
            </a:r>
            <a:r>
              <a:rPr lang="en-US" dirty="0">
                <a:effectLst/>
                <a:latin typeface="Times New Roman" panose="02020603050405020304" pitchFamily="18" charset="0"/>
                <a:ea typeface="Calibri" panose="020F0502020204030204" pitchFamily="34" charset="0"/>
              </a:rPr>
              <a:t>system or organization should be up and running quickly and effectively, as soon as possible after an incident.</a:t>
            </a:r>
            <a:endParaRPr lang="en-US" dirty="0">
              <a:latin typeface="Times New Roman" panose="02020603050405020304" pitchFamily="18" charset="0"/>
              <a:ea typeface="Calibri" panose="020F0502020204030204" pitchFamily="34" charset="0"/>
            </a:endParaRPr>
          </a:p>
          <a:p>
            <a:pPr marL="742950" lvl="1" indent="-285750">
              <a:buFont typeface="Wingdings" panose="05000000000000000000" pitchFamily="2" charset="2"/>
              <a:buChar char="q"/>
            </a:pPr>
            <a:r>
              <a:rPr lang="en-US" dirty="0">
                <a:effectLst/>
                <a:latin typeface="Times New Roman" panose="02020603050405020304" pitchFamily="18" charset="0"/>
                <a:ea typeface="Calibri" panose="020F0502020204030204" pitchFamily="34" charset="0"/>
              </a:rPr>
              <a:t> Done through maintaining internal and external communications and coordinating this during and following the recovery from a cybersecurity incident.</a:t>
            </a:r>
            <a:endParaRPr lang="en-US" dirty="0"/>
          </a:p>
        </p:txBody>
      </p:sp>
      <p:pic>
        <p:nvPicPr>
          <p:cNvPr id="8" name="Picture 7" descr="A group of colorful arrows">
            <a:extLst>
              <a:ext uri="{FF2B5EF4-FFF2-40B4-BE49-F238E27FC236}">
                <a16:creationId xmlns:a16="http://schemas.microsoft.com/office/drawing/2014/main" id="{4E0F1EE4-4126-2B32-A38E-CAC67250FFE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0251" y="332855"/>
            <a:ext cx="4514193" cy="3308057"/>
          </a:xfrm>
          <a:prstGeom prst="rect">
            <a:avLst/>
          </a:prstGeom>
        </p:spPr>
      </p:pic>
    </p:spTree>
    <p:extLst>
      <p:ext uri="{BB962C8B-B14F-4D97-AF65-F5344CB8AC3E}">
        <p14:creationId xmlns:p14="http://schemas.microsoft.com/office/powerpoint/2010/main" val="551448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57" descr="Blue rectangle that is the bottom border of the infographic">
            <a:extLst>
              <a:ext uri="{FF2B5EF4-FFF2-40B4-BE49-F238E27FC236}">
                <a16:creationId xmlns:a16="http://schemas.microsoft.com/office/drawing/2014/main" id="{BE6DE1EC-D43E-45AE-96C3-ED09498151FF}"/>
              </a:ext>
              <a:ext uri="{C183D7F6-B498-43B3-948B-1728B52AA6E4}">
                <adec:decorative xmlns:adec="http://schemas.microsoft.com/office/drawing/2017/decorative" val="0"/>
              </a:ext>
            </a:extLst>
          </p:cNvPr>
          <p:cNvSpPr/>
          <p:nvPr/>
        </p:nvSpPr>
        <p:spPr>
          <a:xfrm>
            <a:off x="0" y="6588804"/>
            <a:ext cx="10058400" cy="1183594"/>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659" tIns="35329" rIns="70659" bIns="35329" numCol="1" spcCol="0" rtlCol="0" fromWordArt="0" anchor="ctr" anchorCtr="0" forceAA="0" compatLnSpc="1">
            <a:prstTxWarp prst="textNoShape">
              <a:avLst/>
            </a:prstTxWarp>
            <a:noAutofit/>
          </a:bodyPr>
          <a:lstStyle/>
          <a:p>
            <a:pPr algn="ctr"/>
            <a:endParaRPr lang="it-IT" sz="491" dirty="0"/>
          </a:p>
        </p:txBody>
      </p:sp>
      <p:sp>
        <p:nvSpPr>
          <p:cNvPr id="3" name="TextBox 2">
            <a:extLst>
              <a:ext uri="{FF2B5EF4-FFF2-40B4-BE49-F238E27FC236}">
                <a16:creationId xmlns:a16="http://schemas.microsoft.com/office/drawing/2014/main" id="{2AC326CB-9FA7-D348-F2BF-244EFFC4B035}"/>
              </a:ext>
            </a:extLst>
          </p:cNvPr>
          <p:cNvSpPr txBox="1"/>
          <p:nvPr/>
        </p:nvSpPr>
        <p:spPr>
          <a:xfrm>
            <a:off x="1087821" y="6749716"/>
            <a:ext cx="7882758" cy="861774"/>
          </a:xfrm>
          <a:prstGeom prst="rect">
            <a:avLst/>
          </a:prstGeom>
          <a:noFill/>
        </p:spPr>
        <p:txBody>
          <a:bodyPr wrap="square"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Recover – Example</a:t>
            </a:r>
          </a:p>
        </p:txBody>
      </p:sp>
      <p:sp>
        <p:nvSpPr>
          <p:cNvPr id="5" name="TextBox 4">
            <a:extLst>
              <a:ext uri="{FF2B5EF4-FFF2-40B4-BE49-F238E27FC236}">
                <a16:creationId xmlns:a16="http://schemas.microsoft.com/office/drawing/2014/main" id="{D6BF44F6-7E1E-2572-2131-C2C0059F72A6}"/>
              </a:ext>
            </a:extLst>
          </p:cNvPr>
          <p:cNvSpPr txBox="1"/>
          <p:nvPr/>
        </p:nvSpPr>
        <p:spPr>
          <a:xfrm>
            <a:off x="1597572" y="160910"/>
            <a:ext cx="7102366" cy="707886"/>
          </a:xfrm>
          <a:prstGeom prst="rect">
            <a:avLst/>
          </a:prstGeom>
          <a:noFill/>
        </p:spPr>
        <p:txBody>
          <a:bodyPr wrap="square">
            <a:spAutoFit/>
          </a:bodyPr>
          <a:lstStyle/>
          <a:p>
            <a:pPr algn="ctr"/>
            <a:r>
              <a:rPr lang="en-US" sz="2000" b="1" dirty="0">
                <a:effectLst/>
                <a:latin typeface="Times New Roman" panose="02020603050405020304" pitchFamily="18" charset="0"/>
                <a:ea typeface="Calibri" panose="020F0502020204030204" pitchFamily="34" charset="0"/>
              </a:rPr>
              <a:t>Vermont Agency of Human Services (AHS) </a:t>
            </a:r>
          </a:p>
          <a:p>
            <a:pPr algn="ctr"/>
            <a:r>
              <a:rPr lang="en-US" sz="2000" b="1" dirty="0">
                <a:effectLst/>
                <a:latin typeface="Times New Roman" panose="02020603050405020304" pitchFamily="18" charset="0"/>
                <a:ea typeface="Calibri" panose="020F0502020204030204" pitchFamily="34" charset="0"/>
              </a:rPr>
              <a:t>Contingency Planning Policy</a:t>
            </a:r>
            <a:endParaRPr lang="en-US" sz="2000" b="1" dirty="0"/>
          </a:p>
        </p:txBody>
      </p:sp>
      <p:sp>
        <p:nvSpPr>
          <p:cNvPr id="7" name="TextBox 6">
            <a:extLst>
              <a:ext uri="{FF2B5EF4-FFF2-40B4-BE49-F238E27FC236}">
                <a16:creationId xmlns:a16="http://schemas.microsoft.com/office/drawing/2014/main" id="{56B0BF08-8A63-FB90-B1F7-CC2452214BAD}"/>
              </a:ext>
            </a:extLst>
          </p:cNvPr>
          <p:cNvSpPr txBox="1"/>
          <p:nvPr/>
        </p:nvSpPr>
        <p:spPr>
          <a:xfrm>
            <a:off x="4850524" y="1605141"/>
            <a:ext cx="5029200" cy="4247317"/>
          </a:xfrm>
          <a:prstGeom prst="rect">
            <a:avLst/>
          </a:prstGeom>
          <a:noFill/>
        </p:spPr>
        <p:txBody>
          <a:bodyPr wrap="square">
            <a:spAutoFit/>
          </a:bodyPr>
          <a:lstStyle/>
          <a:p>
            <a:pPr marL="285750" indent="-285750">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rPr>
              <a:t>Vermont AHS establishes requirements, responsibilities, managerial roles for contingency planning</a:t>
            </a:r>
          </a:p>
          <a:p>
            <a:pPr marL="285750" indent="-285750">
              <a:buFont typeface="Courier New" panose="02070309020205020404" pitchFamily="49" charset="0"/>
              <a:buChar char="o"/>
            </a:pPr>
            <a:r>
              <a:rPr lang="en-US" dirty="0">
                <a:latin typeface="Times New Roman" panose="02020603050405020304" pitchFamily="18" charset="0"/>
                <a:ea typeface="Calibri" panose="020F0502020204030204" pitchFamily="34" charset="0"/>
              </a:rPr>
              <a:t>D</a:t>
            </a:r>
            <a:r>
              <a:rPr lang="en-US" sz="1800" dirty="0">
                <a:effectLst/>
                <a:latin typeface="Times New Roman" panose="02020603050405020304" pitchFamily="18" charset="0"/>
                <a:ea typeface="Calibri" panose="020F0502020204030204" pitchFamily="34" charset="0"/>
              </a:rPr>
              <a:t>ata protection and recovery strategies are implemented in the occurrence of a cybersecurity incident by a data backup plan, disaster recovery plan and an emergency mode operations plan.</a:t>
            </a:r>
          </a:p>
          <a:p>
            <a:pPr marL="285750" indent="-285750">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rPr>
              <a:t>Vermont AHS also has continuity of business and alternative processes when systems are compromised ensuring their organization is up and running after an incident.</a:t>
            </a:r>
          </a:p>
          <a:p>
            <a:pPr marL="285750" indent="-285750">
              <a:buFont typeface="Courier New" panose="02070309020205020404" pitchFamily="49" charset="0"/>
              <a:buChar char="o"/>
            </a:pPr>
            <a:r>
              <a:rPr lang="en-US" dirty="0">
                <a:latin typeface="Times New Roman" panose="02020603050405020304" pitchFamily="18" charset="0"/>
                <a:ea typeface="Calibri" panose="020F0502020204030204" pitchFamily="34" charset="0"/>
              </a:rPr>
              <a:t>C</a:t>
            </a:r>
            <a:r>
              <a:rPr lang="en-US" sz="1800" dirty="0">
                <a:effectLst/>
                <a:latin typeface="Times New Roman" panose="02020603050405020304" pitchFamily="18" charset="0"/>
                <a:ea typeface="Calibri" panose="020F0502020204030204" pitchFamily="34" charset="0"/>
              </a:rPr>
              <a:t>ontingency plan testing by Vermont AHS is done annually, test results are to be reviewed within 30 days and any corrective actions should be documented and initiated.</a:t>
            </a:r>
            <a:endParaRPr lang="en-US" dirty="0"/>
          </a:p>
        </p:txBody>
      </p:sp>
      <p:pic>
        <p:nvPicPr>
          <p:cNvPr id="9" name="Picture 8" descr="A diagram of a process">
            <a:extLst>
              <a:ext uri="{FF2B5EF4-FFF2-40B4-BE49-F238E27FC236}">
                <a16:creationId xmlns:a16="http://schemas.microsoft.com/office/drawing/2014/main" id="{67A931AA-6284-1750-C26C-D58C369BCC6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8676" y="1672090"/>
            <a:ext cx="4651518" cy="3877372"/>
          </a:xfrm>
          <a:prstGeom prst="rect">
            <a:avLst/>
          </a:prstGeom>
        </p:spPr>
      </p:pic>
      <p:sp>
        <p:nvSpPr>
          <p:cNvPr id="10" name="TextBox 9">
            <a:extLst>
              <a:ext uri="{FF2B5EF4-FFF2-40B4-BE49-F238E27FC236}">
                <a16:creationId xmlns:a16="http://schemas.microsoft.com/office/drawing/2014/main" id="{7D212FFC-75A6-B269-CE70-5E3C486D3307}"/>
              </a:ext>
            </a:extLst>
          </p:cNvPr>
          <p:cNvSpPr txBox="1"/>
          <p:nvPr/>
        </p:nvSpPr>
        <p:spPr>
          <a:xfrm>
            <a:off x="261988" y="5616371"/>
            <a:ext cx="9324216" cy="230832"/>
          </a:xfrm>
          <a:prstGeom prst="rect">
            <a:avLst/>
          </a:prstGeom>
          <a:noFill/>
        </p:spPr>
        <p:txBody>
          <a:bodyPr wrap="square" rtlCol="0">
            <a:spAutoFit/>
          </a:bodyPr>
          <a:lstStyle/>
          <a:p>
            <a:r>
              <a:rPr lang="en-US" sz="900" dirty="0">
                <a:hlinkClick r:id="rId3" tooltip="https://courses.lumenlearning.com/wm-organizationalbehavior/chapter/stages-of-negotiation/"/>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2051957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57" descr="Blue rectangle that is the bottom border of the infographic">
            <a:extLst>
              <a:ext uri="{FF2B5EF4-FFF2-40B4-BE49-F238E27FC236}">
                <a16:creationId xmlns:a16="http://schemas.microsoft.com/office/drawing/2014/main" id="{BE6DE1EC-D43E-45AE-96C3-ED09498151FF}"/>
              </a:ext>
              <a:ext uri="{C183D7F6-B498-43B3-948B-1728B52AA6E4}">
                <adec:decorative xmlns:adec="http://schemas.microsoft.com/office/drawing/2017/decorative" val="0"/>
              </a:ext>
            </a:extLst>
          </p:cNvPr>
          <p:cNvSpPr/>
          <p:nvPr/>
        </p:nvSpPr>
        <p:spPr>
          <a:xfrm>
            <a:off x="0" y="6588804"/>
            <a:ext cx="10058400" cy="1183594"/>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659" tIns="35329" rIns="70659" bIns="35329" numCol="1" spcCol="0" rtlCol="0" fromWordArt="0" anchor="ctr" anchorCtr="0" forceAA="0" compatLnSpc="1">
            <a:prstTxWarp prst="textNoShape">
              <a:avLst/>
            </a:prstTxWarp>
            <a:noAutofit/>
          </a:bodyPr>
          <a:lstStyle/>
          <a:p>
            <a:pPr algn="ctr"/>
            <a:endParaRPr lang="it-IT" sz="491" dirty="0"/>
          </a:p>
        </p:txBody>
      </p:sp>
      <p:sp>
        <p:nvSpPr>
          <p:cNvPr id="3" name="TextBox 2">
            <a:extLst>
              <a:ext uri="{FF2B5EF4-FFF2-40B4-BE49-F238E27FC236}">
                <a16:creationId xmlns:a16="http://schemas.microsoft.com/office/drawing/2014/main" id="{2AC326CB-9FA7-D348-F2BF-244EFFC4B035}"/>
              </a:ext>
            </a:extLst>
          </p:cNvPr>
          <p:cNvSpPr txBox="1"/>
          <p:nvPr/>
        </p:nvSpPr>
        <p:spPr>
          <a:xfrm>
            <a:off x="1087821" y="6749714"/>
            <a:ext cx="7882758" cy="861774"/>
          </a:xfrm>
          <a:prstGeom prst="rect">
            <a:avLst/>
          </a:prstGeom>
          <a:noFill/>
        </p:spPr>
        <p:txBody>
          <a:bodyPr wrap="square"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Conclusion</a:t>
            </a:r>
          </a:p>
        </p:txBody>
      </p:sp>
      <p:sp>
        <p:nvSpPr>
          <p:cNvPr id="7" name="TextBox 6">
            <a:extLst>
              <a:ext uri="{FF2B5EF4-FFF2-40B4-BE49-F238E27FC236}">
                <a16:creationId xmlns:a16="http://schemas.microsoft.com/office/drawing/2014/main" id="{56B0BF08-8A63-FB90-B1F7-CC2452214BAD}"/>
              </a:ext>
            </a:extLst>
          </p:cNvPr>
          <p:cNvSpPr txBox="1"/>
          <p:nvPr/>
        </p:nvSpPr>
        <p:spPr>
          <a:xfrm>
            <a:off x="101819" y="3710151"/>
            <a:ext cx="9606455" cy="2862322"/>
          </a:xfrm>
          <a:prstGeom prst="rect">
            <a:avLst/>
          </a:prstGeom>
          <a:noFill/>
        </p:spPr>
        <p:txBody>
          <a:bodyPr wrap="square">
            <a:spAutoFit/>
          </a:bodyPr>
          <a:lstStyle/>
          <a:p>
            <a:pPr marL="285750" indent="-285750">
              <a:buFont typeface="Courier New" panose="02070309020205020404" pitchFamily="49" charset="0"/>
              <a:buChar char="o"/>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NIST Cybersecurity Framework, offered by the MS-ISAC, provides guidance for organizations to implement a science based, measurable, information and cybersecurity policies.</a:t>
            </a:r>
          </a:p>
          <a:p>
            <a:pPr marL="285750" indent="-285750">
              <a:buFont typeface="Courier New" panose="02070309020205020404" pitchFamily="49" charset="0"/>
              <a:buChar char="o"/>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While this framework can be adapted, it can and at times must be edited with additions to fit the needs of the organization.  </a:t>
            </a:r>
          </a:p>
          <a:p>
            <a:pPr marL="285750" indent="-285750">
              <a:buFont typeface="Courier New" panose="02070309020205020404" pitchFamily="49" charset="0"/>
              <a:buChar char="o"/>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Analyzing and comparing education and government-based policies shows that each organization respectively has adapted the framework to their needs.  </a:t>
            </a:r>
          </a:p>
          <a:p>
            <a:pPr marL="285750" indent="-285750">
              <a:buFont typeface="Courier New" panose="02070309020205020404" pitchFamily="49" charset="0"/>
              <a:buChar char="o"/>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Leading the development in importance of meeting specific requirements, each organization can benefit from protecting sensitive data, mitigating risk, and responding to cybersecurity incidents.  </a:t>
            </a:r>
          </a:p>
          <a:p>
            <a:pPr marL="285750" indent="-285750">
              <a:buFont typeface="Courier New" panose="02070309020205020404" pitchFamily="49" charset="0"/>
              <a:buChar char="o"/>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This greatly increases the output of a secure digital landscape and further maintains confidentiality, integrity, and availability.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screen shot of a computer screen">
            <a:extLst>
              <a:ext uri="{FF2B5EF4-FFF2-40B4-BE49-F238E27FC236}">
                <a16:creationId xmlns:a16="http://schemas.microsoft.com/office/drawing/2014/main" id="{726C7AA7-714D-8592-C1BC-BD2961F96AF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57046" y="160912"/>
            <a:ext cx="6344307" cy="3489369"/>
          </a:xfrm>
          <a:prstGeom prst="rect">
            <a:avLst/>
          </a:prstGeom>
        </p:spPr>
      </p:pic>
    </p:spTree>
    <p:extLst>
      <p:ext uri="{BB962C8B-B14F-4D97-AF65-F5344CB8AC3E}">
        <p14:creationId xmlns:p14="http://schemas.microsoft.com/office/powerpoint/2010/main" val="1108342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57" descr="Blue rectangle that is the bottom border of the infographic">
            <a:extLst>
              <a:ext uri="{FF2B5EF4-FFF2-40B4-BE49-F238E27FC236}">
                <a16:creationId xmlns:a16="http://schemas.microsoft.com/office/drawing/2014/main" id="{BE6DE1EC-D43E-45AE-96C3-ED09498151FF}"/>
              </a:ext>
              <a:ext uri="{C183D7F6-B498-43B3-948B-1728B52AA6E4}">
                <adec:decorative xmlns:adec="http://schemas.microsoft.com/office/drawing/2017/decorative" val="0"/>
              </a:ext>
            </a:extLst>
          </p:cNvPr>
          <p:cNvSpPr/>
          <p:nvPr/>
        </p:nvSpPr>
        <p:spPr>
          <a:xfrm>
            <a:off x="0" y="6588804"/>
            <a:ext cx="10058400" cy="1183594"/>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659" tIns="35329" rIns="70659" bIns="35329" numCol="1" spcCol="0" rtlCol="0" fromWordArt="0" anchor="ctr" anchorCtr="0" forceAA="0" compatLnSpc="1">
            <a:prstTxWarp prst="textNoShape">
              <a:avLst/>
            </a:prstTxWarp>
            <a:noAutofit/>
          </a:bodyPr>
          <a:lstStyle/>
          <a:p>
            <a:pPr algn="ctr"/>
            <a:r>
              <a:rPr lang="en-US" sz="5000" dirty="0">
                <a:latin typeface="Times New Roman" panose="02020603050405020304" pitchFamily="18" charset="0"/>
                <a:cs typeface="Times New Roman" panose="02020603050405020304" pitchFamily="18" charset="0"/>
              </a:rPr>
              <a:t>References</a:t>
            </a:r>
            <a:endParaRPr lang="it-IT" sz="5000" dirty="0"/>
          </a:p>
        </p:txBody>
      </p:sp>
      <p:sp>
        <p:nvSpPr>
          <p:cNvPr id="3" name="TextBox 2">
            <a:extLst>
              <a:ext uri="{FF2B5EF4-FFF2-40B4-BE49-F238E27FC236}">
                <a16:creationId xmlns:a16="http://schemas.microsoft.com/office/drawing/2014/main" id="{6BA6F168-1ECD-EDF0-8237-3A8936EEB3AA}"/>
              </a:ext>
            </a:extLst>
          </p:cNvPr>
          <p:cNvSpPr txBox="1"/>
          <p:nvPr/>
        </p:nvSpPr>
        <p:spPr>
          <a:xfrm>
            <a:off x="199697" y="168166"/>
            <a:ext cx="9659006" cy="6186309"/>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https://nvlpubs.nist.gov/nistpubs/CSWP/NIST.CSWP.29.ipd.pdf</a:t>
            </a:r>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https://www.nist.gov/cybersecurity/cybersecurity-awareness-month</a:t>
            </a:r>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https://www.nist.gov/news-events/news/2018/04/nist-releases-version-11-its-popular-cybersecurity-framework</a:t>
            </a:r>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https://www.darkreading.com/physical-security/a-guide-to-the-nist-cybersecurity-framework</a:t>
            </a:r>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u="sng" dirty="0">
                <a:effectLst/>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http://usda.gov/directives/dr-3545-001</a:t>
            </a:r>
            <a:endParaRPr lang="en-US"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US" u="sng" kern="100" dirty="0">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https://humanservices.vermont.gov/sites/ahsnew/files/5.24%20Information%20Sercurity%20Contingency%20Planning%20Policy.pdf</a:t>
            </a:r>
            <a:endParaRPr lang="en-US" u="sng"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US" u="sng" kern="100" dirty="0">
                <a:effectLst/>
                <a:latin typeface="Times New Roman" panose="02020603050405020304" pitchFamily="18"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https://www.etsu.edu/universitycouncil/documents/resources/2018-19/access_control_policy__3.24.19.pdf</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US" u="sng" kern="100" dirty="0">
                <a:effectLst/>
                <a:latin typeface="Times New Roman" panose="02020603050405020304" pitchFamily="18"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https://www.maine.gov/oit/sites/maine.gov.oit/files/inline-files/VulnerablityScanningProcedure.pdf</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US" u="sng" kern="100" dirty="0">
                <a:effectLst/>
                <a:latin typeface="Times New Roman" panose="02020603050405020304" pitchFamily="18"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https://security.ucop.edu/files/documents/policies/incident-response-standard.pdf</a:t>
            </a:r>
            <a:endParaRPr lang="en-US" u="sng" kern="100" dirty="0">
              <a:latin typeface="Times New Roman" panose="02020603050405020304" pitchFamily="18" charset="0"/>
              <a:ea typeface="Calibri" panose="020F0502020204030204" pitchFamily="34" charset="0"/>
              <a:cs typeface="Times New Roman" panose="02020603050405020304" pitchFamily="18" charset="0"/>
            </a:endParaRPr>
          </a:p>
          <a:p>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Images:</a:t>
            </a:r>
          </a:p>
          <a:p>
            <a:pPr marL="342900" indent="-342900">
              <a:buFont typeface="+mj-lt"/>
              <a:buAutoNum type="arabicPeriod"/>
            </a:pPr>
            <a:r>
              <a:rPr lang="en-US" u="sng" kern="100" dirty="0">
                <a:effectLst/>
                <a:latin typeface="Times New Roman" panose="02020603050405020304" pitchFamily="18" charset="0"/>
                <a:ea typeface="Calibri" panose="020F0502020204030204" pitchFamily="34" charset="0"/>
                <a:cs typeface="Times New Roman" panose="02020603050405020304" pitchFamily="18" charset="0"/>
                <a:hlinkClick r:id="rId11"/>
              </a:rPr>
              <a:t>https://pixabay.com/es/direcciones-flechas-perdido-s%C3%ADmbolo-2543956/</a:t>
            </a:r>
            <a:endParaRPr lang="en-US" u="sng"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US" u="sng" kern="100" dirty="0">
                <a:latin typeface="Times New Roman" panose="02020603050405020304" pitchFamily="18" charset="0"/>
                <a:ea typeface="Calibri" panose="020F0502020204030204" pitchFamily="34" charset="0"/>
                <a:cs typeface="Times New Roman" panose="02020603050405020304" pitchFamily="18" charset="0"/>
                <a:hlinkClick r:id="rId12"/>
              </a:rPr>
              <a:t>http://gate.energy/gateoss-nist-framework/</a:t>
            </a:r>
            <a:endParaRPr lang="en-US" u="sng"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US" u="sng" kern="100" dirty="0">
                <a:latin typeface="Times New Roman" panose="02020603050405020304" pitchFamily="18" charset="0"/>
                <a:ea typeface="Calibri" panose="020F0502020204030204" pitchFamily="34" charset="0"/>
                <a:cs typeface="Times New Roman" panose="02020603050405020304" pitchFamily="18" charset="0"/>
                <a:hlinkClick r:id="rId13"/>
              </a:rPr>
              <a:t>https://isc.sans.edu/forums/diary/Cyber+Security+Awareness+Month+-+Day+18</a:t>
            </a:r>
            <a:endParaRPr lang="en-US" u="sng"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US" u="sng" kern="100" dirty="0">
                <a:latin typeface="Times New Roman" panose="02020603050405020304" pitchFamily="18" charset="0"/>
                <a:ea typeface="Calibri" panose="020F0502020204030204" pitchFamily="34" charset="0"/>
                <a:cs typeface="Times New Roman" panose="02020603050405020304" pitchFamily="18" charset="0"/>
                <a:hlinkClick r:id="rId14"/>
              </a:rPr>
              <a:t>https://pixabay.com/en/cyber-security-computer-security-1784985/</a:t>
            </a:r>
            <a:endParaRPr lang="en-US" u="sng"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US" u="sng" kern="100" dirty="0">
                <a:latin typeface="Times New Roman" panose="02020603050405020304" pitchFamily="18" charset="0"/>
                <a:ea typeface="Calibri" panose="020F0502020204030204" pitchFamily="34" charset="0"/>
                <a:cs typeface="Times New Roman" panose="02020603050405020304" pitchFamily="18" charset="0"/>
                <a:hlinkClick r:id="rId15"/>
              </a:rPr>
              <a:t>https://tekhdecoded.com/malware-protection-important-pc/</a:t>
            </a:r>
            <a:endParaRPr lang="en-US" u="sng"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US" u="sng" kern="100" dirty="0">
                <a:latin typeface="Times New Roman" panose="02020603050405020304" pitchFamily="18" charset="0"/>
                <a:ea typeface="Calibri" panose="020F0502020204030204" pitchFamily="34" charset="0"/>
                <a:cs typeface="Times New Roman" panose="02020603050405020304" pitchFamily="18" charset="0"/>
                <a:hlinkClick r:id="rId16"/>
              </a:rPr>
              <a:t>https://www.pngall.com/cybersecurity-png/download/40593</a:t>
            </a:r>
            <a:endParaRPr lang="en-US" u="sng"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mj-lt"/>
              <a:buAutoNum type="arabicPeriod"/>
            </a:pPr>
            <a:r>
              <a:rPr lang="en-US" u="sng" kern="100" dirty="0">
                <a:latin typeface="Times New Roman" panose="02020603050405020304" pitchFamily="18" charset="0"/>
                <a:ea typeface="Calibri" panose="020F0502020204030204" pitchFamily="34" charset="0"/>
                <a:cs typeface="Times New Roman" panose="02020603050405020304" pitchFamily="18" charset="0"/>
              </a:rPr>
              <a:t>https://www.mortgagefit.com/blog/benefits-and-the-qualification-criteria-for-usda-loans/</a:t>
            </a:r>
          </a:p>
          <a:p>
            <a:pPr marL="342900" indent="-342900">
              <a:buFont typeface="+mj-lt"/>
              <a:buAutoNum type="arabicPeriod"/>
            </a:pPr>
            <a:endParaRPr lang="en-US" u="sng" kern="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321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57" descr="Blue rectangle that is the bottom border of the infographic">
            <a:extLst>
              <a:ext uri="{FF2B5EF4-FFF2-40B4-BE49-F238E27FC236}">
                <a16:creationId xmlns:a16="http://schemas.microsoft.com/office/drawing/2014/main" id="{31EB02B1-C6A7-4EA1-AB6F-809B21C0B808}"/>
              </a:ext>
              <a:ext uri="{C183D7F6-B498-43B3-948B-1728B52AA6E4}">
                <adec:decorative xmlns:adec="http://schemas.microsoft.com/office/drawing/2017/decorative" val="0"/>
              </a:ext>
            </a:extLst>
          </p:cNvPr>
          <p:cNvSpPr/>
          <p:nvPr/>
        </p:nvSpPr>
        <p:spPr>
          <a:xfrm>
            <a:off x="0" y="6588806"/>
            <a:ext cx="10058400" cy="1183594"/>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659" tIns="35329" rIns="70659" bIns="35329" numCol="1" spcCol="0" rtlCol="0" fromWordArt="0" anchor="ctr" anchorCtr="0" forceAA="0" compatLnSpc="1">
            <a:prstTxWarp prst="textNoShape">
              <a:avLst/>
            </a:prstTxWarp>
            <a:noAutofit/>
          </a:bodyPr>
          <a:lstStyle/>
          <a:p>
            <a:pPr algn="ctr"/>
            <a:endParaRPr lang="it-IT" sz="491" dirty="0"/>
          </a:p>
        </p:txBody>
      </p:sp>
      <p:sp>
        <p:nvSpPr>
          <p:cNvPr id="6" name="TextBox 5">
            <a:extLst>
              <a:ext uri="{FF2B5EF4-FFF2-40B4-BE49-F238E27FC236}">
                <a16:creationId xmlns:a16="http://schemas.microsoft.com/office/drawing/2014/main" id="{2B8E2ED7-8D44-4E8E-95B6-003C6DFAA720}"/>
              </a:ext>
            </a:extLst>
          </p:cNvPr>
          <p:cNvSpPr txBox="1"/>
          <p:nvPr/>
        </p:nvSpPr>
        <p:spPr>
          <a:xfrm>
            <a:off x="328448" y="3743351"/>
            <a:ext cx="9401502" cy="286232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NIST Cybersecurity Framework provides guidance to industry, government agencies, and any other organizations to reduce information security risks.  This framework follows a five-point structure considered Functions with subcategories under each function.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By following this guidance cybersecurity efforts align as best practices and regulations.  This framework is meant to be adapted and customized to fit the needs of each organization.  As organizations come into an exponential growth of data, security of that data is vital in protecting critical infrastructure and information from threats and human negligence.  By evaluating cybersecurity measures, organizations can assess their exposure and decrease risk.  By breaking down the five points next, we can see how this framework is implemented.</a:t>
            </a:r>
          </a:p>
        </p:txBody>
      </p:sp>
      <p:sp>
        <p:nvSpPr>
          <p:cNvPr id="7" name="TextBox 6">
            <a:extLst>
              <a:ext uri="{FF2B5EF4-FFF2-40B4-BE49-F238E27FC236}">
                <a16:creationId xmlns:a16="http://schemas.microsoft.com/office/drawing/2014/main" id="{835DC085-ADE1-68B5-029B-05C8DD2EB711}"/>
              </a:ext>
            </a:extLst>
          </p:cNvPr>
          <p:cNvSpPr txBox="1"/>
          <p:nvPr/>
        </p:nvSpPr>
        <p:spPr>
          <a:xfrm>
            <a:off x="1087821" y="6749716"/>
            <a:ext cx="7882758" cy="861774"/>
          </a:xfrm>
          <a:prstGeom prst="rect">
            <a:avLst/>
          </a:prstGeom>
          <a:noFill/>
        </p:spPr>
        <p:txBody>
          <a:bodyPr wrap="square"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Introduction</a:t>
            </a:r>
          </a:p>
        </p:txBody>
      </p:sp>
      <p:pic>
        <p:nvPicPr>
          <p:cNvPr id="8" name="Picture 7">
            <a:extLst>
              <a:ext uri="{FF2B5EF4-FFF2-40B4-BE49-F238E27FC236}">
                <a16:creationId xmlns:a16="http://schemas.microsoft.com/office/drawing/2014/main" id="{C32EA4DA-2B2D-1E30-38D2-D547AE67A811}"/>
              </a:ext>
            </a:extLst>
          </p:cNvPr>
          <p:cNvPicPr>
            <a:picLocks noChangeAspect="1"/>
          </p:cNvPicPr>
          <p:nvPr/>
        </p:nvPicPr>
        <p:blipFill>
          <a:blip r:embed="rId2"/>
          <a:stretch>
            <a:fillRect/>
          </a:stretch>
        </p:blipFill>
        <p:spPr>
          <a:xfrm>
            <a:off x="2088931" y="27534"/>
            <a:ext cx="5880537" cy="3715817"/>
          </a:xfrm>
          <a:prstGeom prst="rect">
            <a:avLst/>
          </a:prstGeom>
        </p:spPr>
      </p:pic>
    </p:spTree>
    <p:extLst>
      <p:ext uri="{BB962C8B-B14F-4D97-AF65-F5344CB8AC3E}">
        <p14:creationId xmlns:p14="http://schemas.microsoft.com/office/powerpoint/2010/main" val="1747442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57" descr="Blue rectangle that is the bottom border of the infographic">
            <a:extLst>
              <a:ext uri="{FF2B5EF4-FFF2-40B4-BE49-F238E27FC236}">
                <a16:creationId xmlns:a16="http://schemas.microsoft.com/office/drawing/2014/main" id="{9D72C980-86A0-B73D-BA12-D51AD73D12DE}"/>
              </a:ext>
              <a:ext uri="{C183D7F6-B498-43B3-948B-1728B52AA6E4}">
                <adec:decorative xmlns:adec="http://schemas.microsoft.com/office/drawing/2017/decorative" val="0"/>
              </a:ext>
            </a:extLst>
          </p:cNvPr>
          <p:cNvSpPr/>
          <p:nvPr/>
        </p:nvSpPr>
        <p:spPr>
          <a:xfrm>
            <a:off x="0" y="6588804"/>
            <a:ext cx="10058400" cy="1183594"/>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659" tIns="35329" rIns="70659" bIns="35329" numCol="1" spcCol="0" rtlCol="0" fromWordArt="0" anchor="ctr" anchorCtr="0" forceAA="0" compatLnSpc="1">
            <a:prstTxWarp prst="textNoShape">
              <a:avLst/>
            </a:prstTxWarp>
            <a:noAutofit/>
          </a:bodyPr>
          <a:lstStyle/>
          <a:p>
            <a:pPr algn="ctr"/>
            <a:endParaRPr lang="it-IT" sz="491" dirty="0"/>
          </a:p>
        </p:txBody>
      </p:sp>
      <p:sp>
        <p:nvSpPr>
          <p:cNvPr id="3" name="TextBox 2">
            <a:extLst>
              <a:ext uri="{FF2B5EF4-FFF2-40B4-BE49-F238E27FC236}">
                <a16:creationId xmlns:a16="http://schemas.microsoft.com/office/drawing/2014/main" id="{26DD5A16-2946-3255-B85B-E9499076D21A}"/>
              </a:ext>
            </a:extLst>
          </p:cNvPr>
          <p:cNvSpPr txBox="1"/>
          <p:nvPr/>
        </p:nvSpPr>
        <p:spPr>
          <a:xfrm>
            <a:off x="1087821" y="6749716"/>
            <a:ext cx="7882758" cy="861774"/>
          </a:xfrm>
          <a:prstGeom prst="rect">
            <a:avLst/>
          </a:prstGeom>
          <a:noFill/>
        </p:spPr>
        <p:txBody>
          <a:bodyPr wrap="square"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Identify</a:t>
            </a:r>
          </a:p>
        </p:txBody>
      </p:sp>
      <p:pic>
        <p:nvPicPr>
          <p:cNvPr id="6" name="Picture 5" descr="Magnifying glass">
            <a:extLst>
              <a:ext uri="{FF2B5EF4-FFF2-40B4-BE49-F238E27FC236}">
                <a16:creationId xmlns:a16="http://schemas.microsoft.com/office/drawing/2014/main" id="{890A3F14-0023-85FD-820A-19EF5F989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62" y="185873"/>
            <a:ext cx="2493579" cy="2493579"/>
          </a:xfrm>
          <a:prstGeom prst="rect">
            <a:avLst/>
          </a:prstGeom>
        </p:spPr>
      </p:pic>
      <p:sp>
        <p:nvSpPr>
          <p:cNvPr id="7" name="TextBox 6">
            <a:extLst>
              <a:ext uri="{FF2B5EF4-FFF2-40B4-BE49-F238E27FC236}">
                <a16:creationId xmlns:a16="http://schemas.microsoft.com/office/drawing/2014/main" id="{48C6A077-B110-08CD-413A-BB1CEF12CFDC}"/>
              </a:ext>
            </a:extLst>
          </p:cNvPr>
          <p:cNvSpPr txBox="1"/>
          <p:nvPr/>
        </p:nvSpPr>
        <p:spPr>
          <a:xfrm>
            <a:off x="4750676" y="343992"/>
            <a:ext cx="4682362" cy="255454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The Identify Function guides an organization in developing an understanding and managing cybersecurity risks to systems, people, assets, data, and capabilities.  </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Understanding the context and resources that support critical functions alongside any related cybersecurity risks results in an organization’s ability to focus in on and prioritize its efforts while maintaining a consistent risk management strategy. </a:t>
            </a:r>
          </a:p>
        </p:txBody>
      </p:sp>
      <p:sp>
        <p:nvSpPr>
          <p:cNvPr id="9" name="TextBox 8">
            <a:extLst>
              <a:ext uri="{FF2B5EF4-FFF2-40B4-BE49-F238E27FC236}">
                <a16:creationId xmlns:a16="http://schemas.microsoft.com/office/drawing/2014/main" id="{490A8A45-D055-FCF3-BED4-2708B9053667}"/>
              </a:ext>
            </a:extLst>
          </p:cNvPr>
          <p:cNvSpPr txBox="1"/>
          <p:nvPr/>
        </p:nvSpPr>
        <p:spPr>
          <a:xfrm>
            <a:off x="462455" y="2679452"/>
            <a:ext cx="8970583" cy="3970318"/>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Function: Identify</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Asset Management</a:t>
            </a:r>
          </a:p>
          <a:p>
            <a:pPr marL="742950" lvl="1"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Considers physical devices, systems, software platforms, and applications by inventorying and creating policies of access Control, security, assessment, cataloguing external information systems, prioritizing resources based on criticality and value for the business or organization, assigning roles and responsibilities, and maintaining security awareness and training policies. </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Risk Management Strategy</a:t>
            </a:r>
          </a:p>
          <a:p>
            <a:pPr marL="742950" lvl="1"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Done by establishing and managing information security policy processes that are agreed upon by stakeholders. </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Supply Chain Risk Management</a:t>
            </a:r>
          </a:p>
          <a:p>
            <a:pPr marL="742950" lvl="1"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To maintain suppliers and third-party partners of information systems by routinely assessing with audits and test results and by a response and recovery plan in process with partners. </a:t>
            </a:r>
          </a:p>
        </p:txBody>
      </p:sp>
    </p:spTree>
    <p:extLst>
      <p:ext uri="{BB962C8B-B14F-4D97-AF65-F5344CB8AC3E}">
        <p14:creationId xmlns:p14="http://schemas.microsoft.com/office/powerpoint/2010/main" val="346620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57" descr="Blue rectangle that is the bottom border of the infographic">
            <a:extLst>
              <a:ext uri="{FF2B5EF4-FFF2-40B4-BE49-F238E27FC236}">
                <a16:creationId xmlns:a16="http://schemas.microsoft.com/office/drawing/2014/main" id="{9D72C980-86A0-B73D-BA12-D51AD73D12DE}"/>
              </a:ext>
              <a:ext uri="{C183D7F6-B498-43B3-948B-1728B52AA6E4}">
                <adec:decorative xmlns:adec="http://schemas.microsoft.com/office/drawing/2017/decorative" val="0"/>
              </a:ext>
            </a:extLst>
          </p:cNvPr>
          <p:cNvSpPr/>
          <p:nvPr/>
        </p:nvSpPr>
        <p:spPr>
          <a:xfrm>
            <a:off x="0" y="6588804"/>
            <a:ext cx="10058400" cy="1183594"/>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659" tIns="35329" rIns="70659" bIns="35329" numCol="1" spcCol="0" rtlCol="0" fromWordArt="0" anchor="ctr" anchorCtr="0" forceAA="0" compatLnSpc="1">
            <a:prstTxWarp prst="textNoShape">
              <a:avLst/>
            </a:prstTxWarp>
            <a:noAutofit/>
          </a:bodyPr>
          <a:lstStyle/>
          <a:p>
            <a:pPr algn="ctr"/>
            <a:endParaRPr lang="it-IT" sz="491" dirty="0"/>
          </a:p>
        </p:txBody>
      </p:sp>
      <p:sp>
        <p:nvSpPr>
          <p:cNvPr id="3" name="TextBox 2">
            <a:extLst>
              <a:ext uri="{FF2B5EF4-FFF2-40B4-BE49-F238E27FC236}">
                <a16:creationId xmlns:a16="http://schemas.microsoft.com/office/drawing/2014/main" id="{26DD5A16-2946-3255-B85B-E9499076D21A}"/>
              </a:ext>
            </a:extLst>
          </p:cNvPr>
          <p:cNvSpPr txBox="1"/>
          <p:nvPr/>
        </p:nvSpPr>
        <p:spPr>
          <a:xfrm>
            <a:off x="1087821" y="6749716"/>
            <a:ext cx="7882758" cy="861774"/>
          </a:xfrm>
          <a:prstGeom prst="rect">
            <a:avLst/>
          </a:prstGeom>
          <a:noFill/>
        </p:spPr>
        <p:txBody>
          <a:bodyPr wrap="square"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Identify – Example </a:t>
            </a:r>
          </a:p>
        </p:txBody>
      </p:sp>
      <p:sp>
        <p:nvSpPr>
          <p:cNvPr id="4" name="TextBox 3">
            <a:extLst>
              <a:ext uri="{FF2B5EF4-FFF2-40B4-BE49-F238E27FC236}">
                <a16:creationId xmlns:a16="http://schemas.microsoft.com/office/drawing/2014/main" id="{8D7F0A09-EBA6-E79B-3FC5-6ABB1A980665}"/>
              </a:ext>
            </a:extLst>
          </p:cNvPr>
          <p:cNvSpPr txBox="1"/>
          <p:nvPr/>
        </p:nvSpPr>
        <p:spPr>
          <a:xfrm>
            <a:off x="262758" y="252248"/>
            <a:ext cx="9532883" cy="830997"/>
          </a:xfrm>
          <a:prstGeom prst="rect">
            <a:avLst/>
          </a:prstGeom>
          <a:noFill/>
        </p:spPr>
        <p:txBody>
          <a:bodyPr wrap="square" rtlCol="0">
            <a:spAutoFit/>
          </a:bodyPr>
          <a:lstStyle/>
          <a:p>
            <a:pPr algn="ctr"/>
            <a:r>
              <a:rPr lang="en-US" sz="2400" b="1" dirty="0">
                <a:effectLst/>
                <a:latin typeface="Times New Roman" panose="02020603050405020304" pitchFamily="18" charset="0"/>
                <a:ea typeface="Calibri" panose="020F0502020204030204" pitchFamily="34" charset="0"/>
              </a:rPr>
              <a:t>U.S. Department of Agriculture - Security Awareness and Training Policy</a:t>
            </a:r>
            <a:endParaRPr lang="en-US" sz="2400" b="1" dirty="0"/>
          </a:p>
        </p:txBody>
      </p:sp>
      <p:sp>
        <p:nvSpPr>
          <p:cNvPr id="5" name="TextBox 4">
            <a:extLst>
              <a:ext uri="{FF2B5EF4-FFF2-40B4-BE49-F238E27FC236}">
                <a16:creationId xmlns:a16="http://schemas.microsoft.com/office/drawing/2014/main" id="{2AD96A5C-0B8D-163A-46CC-A2D118C3D927}"/>
              </a:ext>
            </a:extLst>
          </p:cNvPr>
          <p:cNvSpPr txBox="1"/>
          <p:nvPr/>
        </p:nvSpPr>
        <p:spPr>
          <a:xfrm>
            <a:off x="3930869" y="1250700"/>
            <a:ext cx="5864772" cy="4801314"/>
          </a:xfrm>
          <a:prstGeom prst="rect">
            <a:avLst/>
          </a:prstGeom>
          <a:noFill/>
        </p:spPr>
        <p:txBody>
          <a:bodyPr wrap="square" rtlCol="0">
            <a:spAutoFit/>
          </a:bodyPr>
          <a:lstStyle/>
          <a:p>
            <a:pPr marL="285750" indent="-285750">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rPr>
              <a:t>The USDA stores and maintains access to sensitive information and information systems.  </a:t>
            </a:r>
          </a:p>
          <a:p>
            <a:pPr marL="285750" indent="-285750">
              <a:buFont typeface="Courier New" panose="02070309020205020404" pitchFamily="49" charset="0"/>
              <a:buChar char="o"/>
            </a:pPr>
            <a:endParaRPr lang="en-US" dirty="0">
              <a:effectLst/>
              <a:latin typeface="Times New Roman" panose="02020603050405020304" pitchFamily="18" charset="0"/>
              <a:ea typeface="Calibri" panose="020F0502020204030204" pitchFamily="34" charset="0"/>
            </a:endParaRPr>
          </a:p>
          <a:p>
            <a:pPr marL="285750" indent="-285750">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rPr>
              <a:t>USDA’s policy states, “to comply with Federal requirements to establish, implement, and support an Information Security Awareness Training program.” </a:t>
            </a:r>
          </a:p>
          <a:p>
            <a:pPr marL="285750" indent="-285750">
              <a:buFont typeface="Courier New" panose="02070309020205020404" pitchFamily="49" charset="0"/>
              <a:buChar char="o"/>
            </a:pPr>
            <a:endParaRPr lang="en-US" dirty="0">
              <a:effectLst/>
              <a:latin typeface="Times New Roman" panose="02020603050405020304" pitchFamily="18" charset="0"/>
              <a:ea typeface="Calibri" panose="020F0502020204030204" pitchFamily="34" charset="0"/>
            </a:endParaRPr>
          </a:p>
          <a:p>
            <a:pPr marL="285750" indent="-285750">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rPr>
              <a:t>NIST’s framework mentions Identifying roles and Responsibilities and implementing a process and program for Awareness and Training,</a:t>
            </a:r>
          </a:p>
          <a:p>
            <a:pPr marL="285750" indent="-285750">
              <a:buFont typeface="Courier New" panose="02070309020205020404" pitchFamily="49" charset="0"/>
              <a:buChar char="o"/>
            </a:pPr>
            <a:endParaRPr lang="en-US" dirty="0">
              <a:effectLst/>
              <a:latin typeface="Times New Roman" panose="02020603050405020304" pitchFamily="18" charset="0"/>
              <a:ea typeface="Calibri" panose="020F0502020204030204" pitchFamily="34" charset="0"/>
            </a:endParaRPr>
          </a:p>
          <a:p>
            <a:pPr marL="285750" indent="-285750">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rPr>
              <a:t>Responsible parties implementing the USDA policy include USDA Chief Information Officer (CISO) and the Chief Information Security Officer (CIO), Associate CIO for Agriculture security Operations Center, Agency and Staff of the CIO, and agency and Staff of Information Security Program Managers. </a:t>
            </a:r>
            <a:endParaRPr lang="en-US" dirty="0"/>
          </a:p>
        </p:txBody>
      </p:sp>
      <p:pic>
        <p:nvPicPr>
          <p:cNvPr id="14" name="Picture 13" descr="A logo of a united states department of agriculture">
            <a:extLst>
              <a:ext uri="{FF2B5EF4-FFF2-40B4-BE49-F238E27FC236}">
                <a16:creationId xmlns:a16="http://schemas.microsoft.com/office/drawing/2014/main" id="{28470DE1-A399-B262-25FA-2D96E97A7C2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5413" y="1250700"/>
            <a:ext cx="3595456" cy="2696592"/>
          </a:xfrm>
          <a:prstGeom prst="rect">
            <a:avLst/>
          </a:prstGeom>
        </p:spPr>
      </p:pic>
      <p:sp>
        <p:nvSpPr>
          <p:cNvPr id="15" name="TextBox 14">
            <a:extLst>
              <a:ext uri="{FF2B5EF4-FFF2-40B4-BE49-F238E27FC236}">
                <a16:creationId xmlns:a16="http://schemas.microsoft.com/office/drawing/2014/main" id="{862AFDD5-FFC7-B040-D7F0-18839717346B}"/>
              </a:ext>
            </a:extLst>
          </p:cNvPr>
          <p:cNvSpPr txBox="1"/>
          <p:nvPr/>
        </p:nvSpPr>
        <p:spPr>
          <a:xfrm>
            <a:off x="335413" y="3681498"/>
            <a:ext cx="3810000" cy="230832"/>
          </a:xfrm>
          <a:prstGeom prst="rect">
            <a:avLst/>
          </a:prstGeom>
          <a:noFill/>
        </p:spPr>
        <p:txBody>
          <a:bodyPr wrap="square" rtlCol="0">
            <a:spAutoFit/>
          </a:bodyPr>
          <a:lstStyle/>
          <a:p>
            <a:r>
              <a:rPr lang="en-US" sz="900" dirty="0">
                <a:hlinkClick r:id="rId3" tooltip="https://www.mortgagefit.com/blog/benefits-and-the-qualification-criteria-for-usda-loans/"/>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293715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57" descr="Blue rectangle that is the bottom border of the infographic">
            <a:extLst>
              <a:ext uri="{FF2B5EF4-FFF2-40B4-BE49-F238E27FC236}">
                <a16:creationId xmlns:a16="http://schemas.microsoft.com/office/drawing/2014/main" id="{BE6DE1EC-D43E-45AE-96C3-ED09498151FF}"/>
              </a:ext>
              <a:ext uri="{C183D7F6-B498-43B3-948B-1728B52AA6E4}">
                <adec:decorative xmlns:adec="http://schemas.microsoft.com/office/drawing/2017/decorative" val="0"/>
              </a:ext>
            </a:extLst>
          </p:cNvPr>
          <p:cNvSpPr/>
          <p:nvPr/>
        </p:nvSpPr>
        <p:spPr>
          <a:xfrm>
            <a:off x="0" y="6588804"/>
            <a:ext cx="10058400" cy="1183594"/>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659" tIns="35329" rIns="70659" bIns="35329" numCol="1" spcCol="0" rtlCol="0" fromWordArt="0" anchor="ctr" anchorCtr="0" forceAA="0" compatLnSpc="1">
            <a:prstTxWarp prst="textNoShape">
              <a:avLst/>
            </a:prstTxWarp>
            <a:noAutofit/>
          </a:bodyPr>
          <a:lstStyle/>
          <a:p>
            <a:pPr algn="ctr"/>
            <a:endParaRPr lang="it-IT" sz="491" dirty="0"/>
          </a:p>
        </p:txBody>
      </p:sp>
      <p:sp>
        <p:nvSpPr>
          <p:cNvPr id="4" name="TextBox 3">
            <a:extLst>
              <a:ext uri="{FF2B5EF4-FFF2-40B4-BE49-F238E27FC236}">
                <a16:creationId xmlns:a16="http://schemas.microsoft.com/office/drawing/2014/main" id="{181A0845-2E17-53A1-1EB5-8D08AFC970D7}"/>
              </a:ext>
            </a:extLst>
          </p:cNvPr>
          <p:cNvSpPr txBox="1"/>
          <p:nvPr/>
        </p:nvSpPr>
        <p:spPr>
          <a:xfrm>
            <a:off x="1087821" y="6749716"/>
            <a:ext cx="7882758" cy="861774"/>
          </a:xfrm>
          <a:prstGeom prst="rect">
            <a:avLst/>
          </a:prstGeom>
          <a:noFill/>
        </p:spPr>
        <p:txBody>
          <a:bodyPr wrap="square"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Protect</a:t>
            </a:r>
          </a:p>
        </p:txBody>
      </p:sp>
      <p:sp>
        <p:nvSpPr>
          <p:cNvPr id="5" name="TextBox 4">
            <a:extLst>
              <a:ext uri="{FF2B5EF4-FFF2-40B4-BE49-F238E27FC236}">
                <a16:creationId xmlns:a16="http://schemas.microsoft.com/office/drawing/2014/main" id="{D41FD284-71F6-1572-31FE-E5789C2D8E0D}"/>
              </a:ext>
            </a:extLst>
          </p:cNvPr>
          <p:cNvSpPr txBox="1"/>
          <p:nvPr/>
        </p:nvSpPr>
        <p:spPr>
          <a:xfrm>
            <a:off x="5481145" y="262730"/>
            <a:ext cx="4240924" cy="1323439"/>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The NIST Protect Function is for implementing safeguards upon the delivery of critical infrastructure services.  This supports an organization's ability to decrease the risk of a potential cybersecurity event.</a:t>
            </a:r>
          </a:p>
        </p:txBody>
      </p:sp>
      <p:sp>
        <p:nvSpPr>
          <p:cNvPr id="6" name="TextBox 5">
            <a:extLst>
              <a:ext uri="{FF2B5EF4-FFF2-40B4-BE49-F238E27FC236}">
                <a16:creationId xmlns:a16="http://schemas.microsoft.com/office/drawing/2014/main" id="{C6A34E74-5157-B130-24D9-59686AC936CE}"/>
              </a:ext>
            </a:extLst>
          </p:cNvPr>
          <p:cNvSpPr txBox="1"/>
          <p:nvPr/>
        </p:nvSpPr>
        <p:spPr>
          <a:xfrm>
            <a:off x="336331" y="1583988"/>
            <a:ext cx="8933793" cy="5047536"/>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Function: Protect</a:t>
            </a:r>
          </a:p>
          <a:p>
            <a:pPr marL="285750" indent="-285750">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Identity Management and Access Control</a:t>
            </a:r>
          </a:p>
          <a:p>
            <a:pPr marL="742950" lvl="1" indent="-285750">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Credentials and Identities that are issues, managed, verified, revoked, and audited for authorized devices, users and process.  Including remote accessibility, Permissions being managed with least privileges and separation of duties. </a:t>
            </a:r>
          </a:p>
          <a:p>
            <a:pPr marL="742950" lvl="1" indent="-285750">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Network integrity is protected by segregation and device securities.</a:t>
            </a:r>
          </a:p>
          <a:p>
            <a:pPr marL="285750" indent="-285750">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Awareness and Training is provided </a:t>
            </a:r>
          </a:p>
          <a:p>
            <a:pPr marL="742950" lvl="1" indent="-285750">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This empowers staff and members of the organization making sure all users are informed and trained.</a:t>
            </a:r>
          </a:p>
          <a:p>
            <a:pPr marL="285750" indent="-285750">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Data Security</a:t>
            </a:r>
          </a:p>
          <a:p>
            <a:pPr marL="742950" lvl="1" indent="-285750">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At-rest and in transit is securely protected by consistency with the </a:t>
            </a:r>
            <a:r>
              <a:rPr lang="en-US" sz="1600" dirty="0" err="1">
                <a:latin typeface="Times New Roman" panose="02020603050405020304" pitchFamily="18" charset="0"/>
                <a:cs typeface="Times New Roman" panose="02020603050405020304" pitchFamily="18" charset="0"/>
              </a:rPr>
              <a:t>ogranizations</a:t>
            </a:r>
            <a:r>
              <a:rPr lang="en-US" sz="1600" dirty="0">
                <a:latin typeface="Times New Roman" panose="02020603050405020304" pitchFamily="18" charset="0"/>
                <a:cs typeface="Times New Roman" panose="02020603050405020304" pitchFamily="18" charset="0"/>
              </a:rPr>
              <a:t> risk strategy to protect the confidentiality, integrity and availability of information.</a:t>
            </a:r>
          </a:p>
          <a:p>
            <a:pPr marL="285750" indent="-285750">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Information Protection Processes and Procedures</a:t>
            </a:r>
          </a:p>
          <a:p>
            <a:pPr marL="742950" lvl="1" indent="-285750">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Putting this process into place ensures a baseline configuration alongside, knowledge of keeping backups, and procedures for correctly disposing of data.</a:t>
            </a:r>
          </a:p>
          <a:p>
            <a:pPr marL="742950" lvl="1" indent="-285750">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Requirements of actions under disaster and recovery plans required. </a:t>
            </a:r>
          </a:p>
          <a:p>
            <a:pPr marL="285750" indent="-285750">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Protective Technology &amp; Maintenance</a:t>
            </a:r>
          </a:p>
          <a:p>
            <a:pPr marL="742950" lvl="1" indent="-285750">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Remote maintenance requirements to manage all mentioned activities for optimal performance of an organization.  </a:t>
            </a:r>
          </a:p>
          <a:p>
            <a:pPr marL="742950" lvl="1" indent="-285750">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Done by Audits or logs but also a standard of what media storage devices to use.</a:t>
            </a:r>
          </a:p>
        </p:txBody>
      </p:sp>
      <p:pic>
        <p:nvPicPr>
          <p:cNvPr id="8" name="Picture 7" descr="Mobile device with apps">
            <a:extLst>
              <a:ext uri="{FF2B5EF4-FFF2-40B4-BE49-F238E27FC236}">
                <a16:creationId xmlns:a16="http://schemas.microsoft.com/office/drawing/2014/main" id="{A71FA8A4-CE5D-37D4-FD2F-A51C64DAC4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31" y="117795"/>
            <a:ext cx="2606566" cy="1466193"/>
          </a:xfrm>
          <a:prstGeom prst="rect">
            <a:avLst/>
          </a:prstGeom>
        </p:spPr>
      </p:pic>
    </p:spTree>
    <p:extLst>
      <p:ext uri="{BB962C8B-B14F-4D97-AF65-F5344CB8AC3E}">
        <p14:creationId xmlns:p14="http://schemas.microsoft.com/office/powerpoint/2010/main" val="3493694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57" descr="Blue rectangle that is the bottom border of the infographic">
            <a:extLst>
              <a:ext uri="{FF2B5EF4-FFF2-40B4-BE49-F238E27FC236}">
                <a16:creationId xmlns:a16="http://schemas.microsoft.com/office/drawing/2014/main" id="{BE6DE1EC-D43E-45AE-96C3-ED09498151FF}"/>
              </a:ext>
              <a:ext uri="{C183D7F6-B498-43B3-948B-1728B52AA6E4}">
                <adec:decorative xmlns:adec="http://schemas.microsoft.com/office/drawing/2017/decorative" val="0"/>
              </a:ext>
            </a:extLst>
          </p:cNvPr>
          <p:cNvSpPr/>
          <p:nvPr/>
        </p:nvSpPr>
        <p:spPr>
          <a:xfrm>
            <a:off x="0" y="6588804"/>
            <a:ext cx="10058400" cy="1183594"/>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659" tIns="35329" rIns="70659" bIns="35329" numCol="1" spcCol="0" rtlCol="0" fromWordArt="0" anchor="ctr" anchorCtr="0" forceAA="0" compatLnSpc="1">
            <a:prstTxWarp prst="textNoShape">
              <a:avLst/>
            </a:prstTxWarp>
            <a:noAutofit/>
          </a:bodyPr>
          <a:lstStyle/>
          <a:p>
            <a:pPr algn="ctr"/>
            <a:endParaRPr lang="it-IT" sz="491" dirty="0"/>
          </a:p>
        </p:txBody>
      </p:sp>
      <p:sp>
        <p:nvSpPr>
          <p:cNvPr id="3" name="TextBox 2">
            <a:extLst>
              <a:ext uri="{FF2B5EF4-FFF2-40B4-BE49-F238E27FC236}">
                <a16:creationId xmlns:a16="http://schemas.microsoft.com/office/drawing/2014/main" id="{5CA37AF6-D72B-8D21-BFF1-D29E015E3B76}"/>
              </a:ext>
            </a:extLst>
          </p:cNvPr>
          <p:cNvSpPr txBox="1"/>
          <p:nvPr/>
        </p:nvSpPr>
        <p:spPr>
          <a:xfrm>
            <a:off x="1087821" y="6749716"/>
            <a:ext cx="7882758" cy="861774"/>
          </a:xfrm>
          <a:prstGeom prst="rect">
            <a:avLst/>
          </a:prstGeom>
          <a:noFill/>
        </p:spPr>
        <p:txBody>
          <a:bodyPr wrap="square"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Protect – Example</a:t>
            </a:r>
          </a:p>
        </p:txBody>
      </p:sp>
      <p:sp>
        <p:nvSpPr>
          <p:cNvPr id="4" name="TextBox 3">
            <a:extLst>
              <a:ext uri="{FF2B5EF4-FFF2-40B4-BE49-F238E27FC236}">
                <a16:creationId xmlns:a16="http://schemas.microsoft.com/office/drawing/2014/main" id="{9F16FD3F-7EBA-CE23-96B4-16994F303C33}"/>
              </a:ext>
            </a:extLst>
          </p:cNvPr>
          <p:cNvSpPr txBox="1"/>
          <p:nvPr/>
        </p:nvSpPr>
        <p:spPr>
          <a:xfrm>
            <a:off x="399393" y="325821"/>
            <a:ext cx="9354207"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East Tennessee State University – Access Control Policy</a:t>
            </a:r>
          </a:p>
        </p:txBody>
      </p:sp>
      <p:sp>
        <p:nvSpPr>
          <p:cNvPr id="6" name="TextBox 5">
            <a:extLst>
              <a:ext uri="{FF2B5EF4-FFF2-40B4-BE49-F238E27FC236}">
                <a16:creationId xmlns:a16="http://schemas.microsoft.com/office/drawing/2014/main" id="{954C8492-59C8-C5A0-EC7D-87503BA15B46}"/>
              </a:ext>
            </a:extLst>
          </p:cNvPr>
          <p:cNvSpPr txBox="1"/>
          <p:nvPr/>
        </p:nvSpPr>
        <p:spPr>
          <a:xfrm>
            <a:off x="4445876" y="1061545"/>
            <a:ext cx="5108027" cy="4524315"/>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ETSU’s Access Control Policy exemplifies the use of NIST Framework. </a:t>
            </a:r>
          </a:p>
          <a:p>
            <a:pPr marL="285750" indent="-285750">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ETSU provides guidance and clarification on assignment roles, privilege assignments, account management and access procedures, information flow, and separation of duties. </a:t>
            </a:r>
          </a:p>
          <a:p>
            <a:pPr marL="285750" indent="-285750">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Implementation in the policy is mentioned for Least privilege and limiting rights/privileges.</a:t>
            </a:r>
          </a:p>
          <a:p>
            <a:pPr marL="285750" indent="-285750">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Stored </a:t>
            </a:r>
            <a:r>
              <a:rPr lang="en-US" dirty="0">
                <a:latin typeface="Times New Roman" panose="02020603050405020304" pitchFamily="18" charset="0"/>
                <a:ea typeface="Calibri" panose="020F0502020204030204" pitchFamily="34" charset="0"/>
                <a:cs typeface="Times New Roman" panose="02020603050405020304" pitchFamily="18" charset="0"/>
              </a:rPr>
              <a:t>data for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logon attempts, notifications system, session control, session locks and termination.  </a:t>
            </a:r>
          </a:p>
          <a:p>
            <a:pPr marL="285750" indent="-285750">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policy also defines access control for remote, wireless, mobile devices, data mining protection and external information systems outside of the University for processing, storing, or transmitting data. </a:t>
            </a:r>
            <a:endParaRPr lang="en-US" dirty="0">
              <a:latin typeface="Times New Roman" panose="02020603050405020304" pitchFamily="18" charset="0"/>
              <a:cs typeface="Times New Roman" panose="02020603050405020304" pitchFamily="18" charset="0"/>
            </a:endParaRPr>
          </a:p>
        </p:txBody>
      </p:sp>
      <p:pic>
        <p:nvPicPr>
          <p:cNvPr id="8" name="Picture 7" descr="A blue lock and circuit board">
            <a:extLst>
              <a:ext uri="{FF2B5EF4-FFF2-40B4-BE49-F238E27FC236}">
                <a16:creationId xmlns:a16="http://schemas.microsoft.com/office/drawing/2014/main" id="{B3EFB23D-2F4E-9A2D-AF4E-A0E91D9B361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4497" y="2172897"/>
            <a:ext cx="3645276" cy="2301610"/>
          </a:xfrm>
          <a:prstGeom prst="rect">
            <a:avLst/>
          </a:prstGeom>
        </p:spPr>
      </p:pic>
    </p:spTree>
    <p:extLst>
      <p:ext uri="{BB962C8B-B14F-4D97-AF65-F5344CB8AC3E}">
        <p14:creationId xmlns:p14="http://schemas.microsoft.com/office/powerpoint/2010/main" val="3162443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57" descr="Blue rectangle that is the bottom border of the infographic">
            <a:extLst>
              <a:ext uri="{FF2B5EF4-FFF2-40B4-BE49-F238E27FC236}">
                <a16:creationId xmlns:a16="http://schemas.microsoft.com/office/drawing/2014/main" id="{BE6DE1EC-D43E-45AE-96C3-ED09498151FF}"/>
              </a:ext>
              <a:ext uri="{C183D7F6-B498-43B3-948B-1728B52AA6E4}">
                <adec:decorative xmlns:adec="http://schemas.microsoft.com/office/drawing/2017/decorative" val="0"/>
              </a:ext>
            </a:extLst>
          </p:cNvPr>
          <p:cNvSpPr/>
          <p:nvPr/>
        </p:nvSpPr>
        <p:spPr>
          <a:xfrm>
            <a:off x="0" y="6588804"/>
            <a:ext cx="10058400" cy="1183594"/>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659" tIns="35329" rIns="70659" bIns="35329" numCol="1" spcCol="0" rtlCol="0" fromWordArt="0" anchor="ctr" anchorCtr="0" forceAA="0" compatLnSpc="1">
            <a:prstTxWarp prst="textNoShape">
              <a:avLst/>
            </a:prstTxWarp>
            <a:noAutofit/>
          </a:bodyPr>
          <a:lstStyle/>
          <a:p>
            <a:pPr algn="ctr"/>
            <a:endParaRPr lang="it-IT" sz="491" dirty="0"/>
          </a:p>
        </p:txBody>
      </p:sp>
      <p:sp>
        <p:nvSpPr>
          <p:cNvPr id="4" name="TextBox 3">
            <a:extLst>
              <a:ext uri="{FF2B5EF4-FFF2-40B4-BE49-F238E27FC236}">
                <a16:creationId xmlns:a16="http://schemas.microsoft.com/office/drawing/2014/main" id="{730891DF-86E2-D08A-187B-C4A5BE9CFBDA}"/>
              </a:ext>
            </a:extLst>
          </p:cNvPr>
          <p:cNvSpPr txBox="1"/>
          <p:nvPr/>
        </p:nvSpPr>
        <p:spPr>
          <a:xfrm>
            <a:off x="1087821" y="6749716"/>
            <a:ext cx="7882758" cy="861774"/>
          </a:xfrm>
          <a:prstGeom prst="rect">
            <a:avLst/>
          </a:prstGeom>
          <a:noFill/>
        </p:spPr>
        <p:txBody>
          <a:bodyPr wrap="square"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Detect</a:t>
            </a:r>
          </a:p>
        </p:txBody>
      </p:sp>
      <p:sp>
        <p:nvSpPr>
          <p:cNvPr id="5" name="TextBox 4">
            <a:extLst>
              <a:ext uri="{FF2B5EF4-FFF2-40B4-BE49-F238E27FC236}">
                <a16:creationId xmlns:a16="http://schemas.microsoft.com/office/drawing/2014/main" id="{0C4F727F-7AEA-7C7E-FA59-07497D0CDECA}"/>
              </a:ext>
            </a:extLst>
          </p:cNvPr>
          <p:cNvSpPr txBox="1"/>
          <p:nvPr/>
        </p:nvSpPr>
        <p:spPr>
          <a:xfrm>
            <a:off x="6001407" y="820679"/>
            <a:ext cx="3468414"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Detect function of the NIST Framework defines activities to identify any occurrences in a timely fashion of a Cybersecurity event.</a:t>
            </a:r>
          </a:p>
        </p:txBody>
      </p:sp>
      <p:sp>
        <p:nvSpPr>
          <p:cNvPr id="6" name="TextBox 5">
            <a:extLst>
              <a:ext uri="{FF2B5EF4-FFF2-40B4-BE49-F238E27FC236}">
                <a16:creationId xmlns:a16="http://schemas.microsoft.com/office/drawing/2014/main" id="{BDE0BFD1-3931-02E7-2C82-CFEAF631F207}"/>
              </a:ext>
            </a:extLst>
          </p:cNvPr>
          <p:cNvSpPr txBox="1"/>
          <p:nvPr/>
        </p:nvSpPr>
        <p:spPr>
          <a:xfrm>
            <a:off x="683172" y="2722179"/>
            <a:ext cx="8786649" cy="341632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Function: Detect</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Anomalies and events</a:t>
            </a:r>
          </a:p>
          <a:p>
            <a:pPr marL="742950" lvl="1"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This is done by collecting data through auditing and accountability standards and gathering information from those anomalies to understand potential impact.</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Continuous monitoring of security</a:t>
            </a:r>
          </a:p>
          <a:p>
            <a:pPr marL="742950" lvl="1"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By protective measures within the NIST framework to follow, an organization can verify the effectiveness of network and physical activities.</a:t>
            </a:r>
          </a:p>
          <a:p>
            <a:pPr marL="742950" lvl="1"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Detecting any Malicious code through logging practice, encryption standard, and vulnerability scanning standard.</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Processes for detection</a:t>
            </a:r>
          </a:p>
          <a:p>
            <a:pPr marL="742950" lvl="1"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Defining roles and responsibilities for accountability, awareness and communicating. </a:t>
            </a:r>
          </a:p>
          <a:p>
            <a:pPr marL="742950" lvl="1"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Incident response policy helps in collecting and correlating a procedure and process.</a:t>
            </a:r>
          </a:p>
        </p:txBody>
      </p:sp>
      <p:pic>
        <p:nvPicPr>
          <p:cNvPr id="8" name="Picture 7" descr="A skull and crossbones on a circuit board">
            <a:extLst>
              <a:ext uri="{FF2B5EF4-FFF2-40B4-BE49-F238E27FC236}">
                <a16:creationId xmlns:a16="http://schemas.microsoft.com/office/drawing/2014/main" id="{5EDEAE5D-FA8A-D60B-6516-B7D505075B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3172" y="280417"/>
            <a:ext cx="4052066" cy="2280854"/>
          </a:xfrm>
          <a:prstGeom prst="rect">
            <a:avLst/>
          </a:prstGeom>
        </p:spPr>
      </p:pic>
    </p:spTree>
    <p:extLst>
      <p:ext uri="{BB962C8B-B14F-4D97-AF65-F5344CB8AC3E}">
        <p14:creationId xmlns:p14="http://schemas.microsoft.com/office/powerpoint/2010/main" val="292070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57" descr="Blue rectangle that is the bottom border of the infographic">
            <a:extLst>
              <a:ext uri="{FF2B5EF4-FFF2-40B4-BE49-F238E27FC236}">
                <a16:creationId xmlns:a16="http://schemas.microsoft.com/office/drawing/2014/main" id="{BE6DE1EC-D43E-45AE-96C3-ED09498151FF}"/>
              </a:ext>
              <a:ext uri="{C183D7F6-B498-43B3-948B-1728B52AA6E4}">
                <adec:decorative xmlns:adec="http://schemas.microsoft.com/office/drawing/2017/decorative" val="0"/>
              </a:ext>
            </a:extLst>
          </p:cNvPr>
          <p:cNvSpPr/>
          <p:nvPr/>
        </p:nvSpPr>
        <p:spPr>
          <a:xfrm>
            <a:off x="0" y="6588804"/>
            <a:ext cx="10058400" cy="1183594"/>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659" tIns="35329" rIns="70659" bIns="35329" numCol="1" spcCol="0" rtlCol="0" fromWordArt="0" anchor="ctr" anchorCtr="0" forceAA="0" compatLnSpc="1">
            <a:prstTxWarp prst="textNoShape">
              <a:avLst/>
            </a:prstTxWarp>
            <a:noAutofit/>
          </a:bodyPr>
          <a:lstStyle/>
          <a:p>
            <a:pPr algn="ctr"/>
            <a:endParaRPr lang="it-IT" sz="491" dirty="0"/>
          </a:p>
        </p:txBody>
      </p:sp>
      <p:sp>
        <p:nvSpPr>
          <p:cNvPr id="3" name="TextBox 2">
            <a:extLst>
              <a:ext uri="{FF2B5EF4-FFF2-40B4-BE49-F238E27FC236}">
                <a16:creationId xmlns:a16="http://schemas.microsoft.com/office/drawing/2014/main" id="{A5132570-C142-FFCB-49AC-CFF003226ACF}"/>
              </a:ext>
            </a:extLst>
          </p:cNvPr>
          <p:cNvSpPr txBox="1"/>
          <p:nvPr/>
        </p:nvSpPr>
        <p:spPr>
          <a:xfrm>
            <a:off x="1087821" y="6749716"/>
            <a:ext cx="7882758" cy="861774"/>
          </a:xfrm>
          <a:prstGeom prst="rect">
            <a:avLst/>
          </a:prstGeom>
          <a:noFill/>
        </p:spPr>
        <p:txBody>
          <a:bodyPr wrap="square"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Detect – Example</a:t>
            </a:r>
          </a:p>
        </p:txBody>
      </p:sp>
      <p:sp>
        <p:nvSpPr>
          <p:cNvPr id="4" name="TextBox 3">
            <a:extLst>
              <a:ext uri="{FF2B5EF4-FFF2-40B4-BE49-F238E27FC236}">
                <a16:creationId xmlns:a16="http://schemas.microsoft.com/office/drawing/2014/main" id="{BFDC62DC-F956-305C-8145-0ED63B440DDE}"/>
              </a:ext>
            </a:extLst>
          </p:cNvPr>
          <p:cNvSpPr txBox="1"/>
          <p:nvPr/>
        </p:nvSpPr>
        <p:spPr>
          <a:xfrm>
            <a:off x="1681655" y="160910"/>
            <a:ext cx="6695090" cy="1015663"/>
          </a:xfrm>
          <a:prstGeom prst="rect">
            <a:avLst/>
          </a:prstGeom>
          <a:noFill/>
        </p:spPr>
        <p:txBody>
          <a:bodyPr wrap="square" rtlCol="0">
            <a:spAutoFit/>
          </a:bodyPr>
          <a:lstStyle/>
          <a:p>
            <a:pPr algn="ctr"/>
            <a:r>
              <a:rPr lang="en-US" sz="2000" b="1" dirty="0">
                <a:effectLst/>
                <a:latin typeface="Times New Roman" panose="02020603050405020304" pitchFamily="18" charset="0"/>
                <a:ea typeface="Calibri" panose="020F0502020204030204" pitchFamily="34" charset="0"/>
              </a:rPr>
              <a:t>State of Maine Department of Administrative and Financial Services Office of Information Technology (OIT)</a:t>
            </a:r>
          </a:p>
          <a:p>
            <a:pPr algn="ctr"/>
            <a:r>
              <a:rPr lang="en-US" sz="2000" b="1" dirty="0">
                <a:effectLst/>
                <a:latin typeface="Times New Roman" panose="02020603050405020304" pitchFamily="18" charset="0"/>
                <a:ea typeface="Calibri" panose="020F0502020204030204" pitchFamily="34" charset="0"/>
              </a:rPr>
              <a:t> Vulnerability Scanning Standard</a:t>
            </a:r>
            <a:endParaRPr lang="en-US" sz="2000" b="1" dirty="0"/>
          </a:p>
        </p:txBody>
      </p:sp>
      <p:sp>
        <p:nvSpPr>
          <p:cNvPr id="5" name="TextBox 4">
            <a:extLst>
              <a:ext uri="{FF2B5EF4-FFF2-40B4-BE49-F238E27FC236}">
                <a16:creationId xmlns:a16="http://schemas.microsoft.com/office/drawing/2014/main" id="{A9625DBB-0805-54A2-D27C-9651FDD14043}"/>
              </a:ext>
            </a:extLst>
          </p:cNvPr>
          <p:cNvSpPr txBox="1"/>
          <p:nvPr/>
        </p:nvSpPr>
        <p:spPr>
          <a:xfrm>
            <a:off x="4687614" y="1439917"/>
            <a:ext cx="4845269" cy="5078313"/>
          </a:xfrm>
          <a:prstGeom prst="rect">
            <a:avLst/>
          </a:prstGeom>
          <a:noFill/>
        </p:spPr>
        <p:txBody>
          <a:bodyPr wrap="square" rtlCol="0">
            <a:spAutoFit/>
          </a:bodyPr>
          <a:lstStyle/>
          <a:p>
            <a:pPr marL="285750" indent="-285750">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rPr>
              <a:t>State of Maine OIT correctly defines procedures including proactive scanning of information assets such as Cloud software services, PaaS, IaaS and a timely handling of any vulnerabilities. </a:t>
            </a:r>
          </a:p>
          <a:p>
            <a:pPr marL="285750" indent="-285750">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rPr>
              <a:t>Information assets are included as technology products, business applications, system software, development tools, utilities, appliances within th</a:t>
            </a:r>
            <a:r>
              <a:rPr lang="en-US" dirty="0">
                <a:latin typeface="Times New Roman" panose="02020603050405020304" pitchFamily="18" charset="0"/>
                <a:ea typeface="Calibri" panose="020F0502020204030204" pitchFamily="34" charset="0"/>
              </a:rPr>
              <a:t>e scanning standard</a:t>
            </a:r>
            <a:r>
              <a:rPr lang="en-US" sz="1800" dirty="0">
                <a:effectLst/>
                <a:latin typeface="Times New Roman" panose="02020603050405020304" pitchFamily="18" charset="0"/>
                <a:ea typeface="Calibri" panose="020F0502020204030204" pitchFamily="34" charset="0"/>
              </a:rPr>
              <a:t>.  </a:t>
            </a:r>
          </a:p>
          <a:p>
            <a:pPr marL="285750" indent="-285750">
              <a:buFont typeface="Courier New" panose="02070309020205020404" pitchFamily="49" charset="0"/>
              <a:buChar char="o"/>
            </a:pPr>
            <a:r>
              <a:rPr lang="en-US" dirty="0">
                <a:latin typeface="Times New Roman" panose="02020603050405020304" pitchFamily="18" charset="0"/>
                <a:ea typeface="Calibri" panose="020F0502020204030204" pitchFamily="34" charset="0"/>
              </a:rPr>
              <a:t>Also mentioned are responsibilities of </a:t>
            </a:r>
            <a:r>
              <a:rPr lang="en-US" sz="1800" dirty="0">
                <a:effectLst/>
                <a:latin typeface="Times New Roman" panose="02020603050405020304" pitchFamily="18" charset="0"/>
                <a:ea typeface="Calibri" panose="020F0502020204030204" pitchFamily="34" charset="0"/>
              </a:rPr>
              <a:t>partners and information asset owners such as OIT Client Tech, Network Services, Computing Infrastructure services, Data services and Application Services.  </a:t>
            </a:r>
          </a:p>
          <a:p>
            <a:pPr marL="285750" indent="-285750">
              <a:buFont typeface="Courier New" panose="02070309020205020404" pitchFamily="49" charset="0"/>
              <a:buChar char="o"/>
            </a:pPr>
            <a:r>
              <a:rPr lang="en-US" sz="1800" dirty="0">
                <a:effectLst/>
                <a:latin typeface="Times New Roman" panose="02020603050405020304" pitchFamily="18" charset="0"/>
                <a:ea typeface="Calibri" panose="020F0502020204030204" pitchFamily="34" charset="0"/>
              </a:rPr>
              <a:t>These “downstream” partners receive scan results and filter out false positives, and false negatives to identify vulnerabilities and </a:t>
            </a:r>
            <a:r>
              <a:rPr lang="en-US" dirty="0">
                <a:latin typeface="Times New Roman" panose="02020603050405020304" pitchFamily="18" charset="0"/>
                <a:ea typeface="Calibri" panose="020F0502020204030204" pitchFamily="34" charset="0"/>
              </a:rPr>
              <a:t>ensure accountability.</a:t>
            </a:r>
            <a:endParaRPr lang="en-US" dirty="0"/>
          </a:p>
        </p:txBody>
      </p:sp>
      <p:pic>
        <p:nvPicPr>
          <p:cNvPr id="7" name="Picture 6" descr="A close-up of words">
            <a:extLst>
              <a:ext uri="{FF2B5EF4-FFF2-40B4-BE49-F238E27FC236}">
                <a16:creationId xmlns:a16="http://schemas.microsoft.com/office/drawing/2014/main" id="{6EFD57D9-8B80-2F01-0F38-132E56B39D5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9904" y="2204483"/>
            <a:ext cx="4093779" cy="2976518"/>
          </a:xfrm>
          <a:prstGeom prst="rect">
            <a:avLst/>
          </a:prstGeom>
        </p:spPr>
      </p:pic>
    </p:spTree>
    <p:extLst>
      <p:ext uri="{BB962C8B-B14F-4D97-AF65-F5344CB8AC3E}">
        <p14:creationId xmlns:p14="http://schemas.microsoft.com/office/powerpoint/2010/main" val="338952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57" descr="Blue rectangle that is the bottom border of the infographic">
            <a:extLst>
              <a:ext uri="{FF2B5EF4-FFF2-40B4-BE49-F238E27FC236}">
                <a16:creationId xmlns:a16="http://schemas.microsoft.com/office/drawing/2014/main" id="{BE6DE1EC-D43E-45AE-96C3-ED09498151FF}"/>
              </a:ext>
              <a:ext uri="{C183D7F6-B498-43B3-948B-1728B52AA6E4}">
                <adec:decorative xmlns:adec="http://schemas.microsoft.com/office/drawing/2017/decorative" val="0"/>
              </a:ext>
            </a:extLst>
          </p:cNvPr>
          <p:cNvSpPr/>
          <p:nvPr/>
        </p:nvSpPr>
        <p:spPr>
          <a:xfrm>
            <a:off x="0" y="6588804"/>
            <a:ext cx="10058400" cy="1183594"/>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659" tIns="35329" rIns="70659" bIns="35329" numCol="1" spcCol="0" rtlCol="0" fromWordArt="0" anchor="ctr" anchorCtr="0" forceAA="0" compatLnSpc="1">
            <a:prstTxWarp prst="textNoShape">
              <a:avLst/>
            </a:prstTxWarp>
            <a:noAutofit/>
          </a:bodyPr>
          <a:lstStyle/>
          <a:p>
            <a:pPr algn="ctr"/>
            <a:endParaRPr lang="it-IT" sz="491" dirty="0"/>
          </a:p>
        </p:txBody>
      </p:sp>
      <p:sp>
        <p:nvSpPr>
          <p:cNvPr id="3" name="TextBox 2">
            <a:extLst>
              <a:ext uri="{FF2B5EF4-FFF2-40B4-BE49-F238E27FC236}">
                <a16:creationId xmlns:a16="http://schemas.microsoft.com/office/drawing/2014/main" id="{E08E34F5-B07E-0E65-9691-FDECEDD00BFA}"/>
              </a:ext>
            </a:extLst>
          </p:cNvPr>
          <p:cNvSpPr txBox="1"/>
          <p:nvPr/>
        </p:nvSpPr>
        <p:spPr>
          <a:xfrm>
            <a:off x="1087821" y="6749716"/>
            <a:ext cx="7882758" cy="861774"/>
          </a:xfrm>
          <a:prstGeom prst="rect">
            <a:avLst/>
          </a:prstGeom>
          <a:noFill/>
        </p:spPr>
        <p:txBody>
          <a:bodyPr wrap="square" rtlCol="0">
            <a:spAutoFit/>
          </a:bodyPr>
          <a:lstStyle/>
          <a:p>
            <a:pPr algn="ctr"/>
            <a:r>
              <a:rPr lang="en-US" sz="5000" dirty="0">
                <a:solidFill>
                  <a:schemeClr val="bg1"/>
                </a:solidFill>
                <a:latin typeface="Times New Roman" panose="02020603050405020304" pitchFamily="18" charset="0"/>
                <a:cs typeface="Times New Roman" panose="02020603050405020304" pitchFamily="18" charset="0"/>
              </a:rPr>
              <a:t>Respond</a:t>
            </a:r>
          </a:p>
        </p:txBody>
      </p:sp>
      <p:sp>
        <p:nvSpPr>
          <p:cNvPr id="4" name="TextBox 3">
            <a:extLst>
              <a:ext uri="{FF2B5EF4-FFF2-40B4-BE49-F238E27FC236}">
                <a16:creationId xmlns:a16="http://schemas.microsoft.com/office/drawing/2014/main" id="{6E472A11-A505-5AC8-D360-D121C2414019}"/>
              </a:ext>
            </a:extLst>
          </p:cNvPr>
          <p:cNvSpPr txBox="1"/>
          <p:nvPr/>
        </p:nvSpPr>
        <p:spPr>
          <a:xfrm>
            <a:off x="6451545" y="556396"/>
            <a:ext cx="3415862" cy="203132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NIST Framework function for Respond includes appropriate activities of action to take regarding detected cybersecurity incidents.  This function supports the ability to contain the impact of a cybersecurity incident.</a:t>
            </a:r>
          </a:p>
        </p:txBody>
      </p:sp>
      <p:sp>
        <p:nvSpPr>
          <p:cNvPr id="5" name="TextBox 4">
            <a:extLst>
              <a:ext uri="{FF2B5EF4-FFF2-40B4-BE49-F238E27FC236}">
                <a16:creationId xmlns:a16="http://schemas.microsoft.com/office/drawing/2014/main" id="{AD761DAF-8338-A2F2-23F8-028898E84E3D}"/>
              </a:ext>
            </a:extLst>
          </p:cNvPr>
          <p:cNvSpPr txBox="1"/>
          <p:nvPr/>
        </p:nvSpPr>
        <p:spPr>
          <a:xfrm>
            <a:off x="294289" y="2791036"/>
            <a:ext cx="9469821" cy="369331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Function: Respond</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Respond with right planning</a:t>
            </a:r>
          </a:p>
          <a:p>
            <a:pPr marL="742950" lvl="1"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This section the correct Planning policy in place helps develop a process that is executed during and after an incident.</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Respond with correct communications</a:t>
            </a:r>
          </a:p>
          <a:p>
            <a:pPr marL="742950" lvl="1"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Managing and coordinating communications during or after an event with stakeholders, law enforcement, and outside stakeholders.</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Respond by Analysis</a:t>
            </a:r>
          </a:p>
          <a:p>
            <a:pPr marL="742950" lvl="1"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Analysis during an incident response by policy is consistent and effective to support recovery activities including forensic analysis and measuring the impact of incidents.</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Respond by Improvements</a:t>
            </a:r>
          </a:p>
          <a:p>
            <a:pPr marL="742950" lvl="1"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With lessons learned from previous detection and response activities the organizations can mitigate and expand on resolutions in the case of an event.</a:t>
            </a:r>
          </a:p>
        </p:txBody>
      </p:sp>
      <p:pic>
        <p:nvPicPr>
          <p:cNvPr id="10" name="Picture 9" descr="A blue and yellow arrow with white text">
            <a:extLst>
              <a:ext uri="{FF2B5EF4-FFF2-40B4-BE49-F238E27FC236}">
                <a16:creationId xmlns:a16="http://schemas.microsoft.com/office/drawing/2014/main" id="{C7198970-F7A6-B0B1-0488-F984173B234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509" y="842225"/>
            <a:ext cx="6327228" cy="1459666"/>
          </a:xfrm>
          <a:prstGeom prst="rect">
            <a:avLst/>
          </a:prstGeom>
        </p:spPr>
      </p:pic>
      <p:sp>
        <p:nvSpPr>
          <p:cNvPr id="11" name="TextBox 10">
            <a:extLst>
              <a:ext uri="{FF2B5EF4-FFF2-40B4-BE49-F238E27FC236}">
                <a16:creationId xmlns:a16="http://schemas.microsoft.com/office/drawing/2014/main" id="{767355A0-FAD2-AF3D-A279-21D730B3B1D0}"/>
              </a:ext>
            </a:extLst>
          </p:cNvPr>
          <p:cNvSpPr txBox="1"/>
          <p:nvPr/>
        </p:nvSpPr>
        <p:spPr>
          <a:xfrm>
            <a:off x="0" y="2252440"/>
            <a:ext cx="9991725" cy="230832"/>
          </a:xfrm>
          <a:prstGeom prst="rect">
            <a:avLst/>
          </a:prstGeom>
          <a:noFill/>
        </p:spPr>
        <p:txBody>
          <a:bodyPr wrap="square" rtlCol="0">
            <a:spAutoFit/>
          </a:bodyPr>
          <a:lstStyle/>
          <a:p>
            <a:r>
              <a:rPr lang="en-US" sz="900" dirty="0">
                <a:hlinkClick r:id="rId3" tooltip="https://isc.sans.edu/forums/diary/Cyber+Security+Awareness+Month+-+Day+18+-+What+you+should+tell+your+boss+when+theres+a+crisis/9760"/>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17082334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 ways to stay safe online - 2020 update" id="{2A8F8DAB-17D1-4218-86A4-892186A98437}" vid="{CF752E29-56EF-42C3-8AE1-162D9E00FC0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960AAC9CB38E4D8644DE30D1FEB539" ma:contentTypeVersion="19" ma:contentTypeDescription="Create a new document." ma:contentTypeScope="" ma:versionID="2bead677cef3b09207ed509027f3cc3e">
  <xsd:schema xmlns:xsd="http://www.w3.org/2001/XMLSchema" xmlns:xs="http://www.w3.org/2001/XMLSchema" xmlns:p="http://schemas.microsoft.com/office/2006/metadata/properties" xmlns:ns1="http://schemas.microsoft.com/sharepoint/v3" xmlns:ns3="3d66f52e-af98-460a-93ca-ddf37d61e5d6" xmlns:ns4="34f92d76-972f-40f7-83ba-9ff99395c1e2" targetNamespace="http://schemas.microsoft.com/office/2006/metadata/properties" ma:root="true" ma:fieldsID="295acc4d4c993f921b621d6233a89d61" ns1:_="" ns3:_="" ns4:_="">
    <xsd:import namespace="http://schemas.microsoft.com/sharepoint/v3"/>
    <xsd:import namespace="3d66f52e-af98-460a-93ca-ddf37d61e5d6"/>
    <xsd:import namespace="34f92d76-972f-40f7-83ba-9ff99395c1e2"/>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_STS_x0020_Hashtags" minOccurs="0"/>
                <xsd:element ref="ns3:_STS_x0020_AppliedHashtags" minOccurs="0"/>
                <xsd:element ref="ns4:MediaServiceAutoTags" minOccurs="0"/>
                <xsd:element ref="ns4:MediaServiceOCR" minOccurs="0"/>
                <xsd:element ref="ns4:MediaServiceLocation" minOccurs="0"/>
                <xsd:element ref="ns4:MediaServiceEventHashCode" minOccurs="0"/>
                <xsd:element ref="ns4:MediaServiceGenerationTime" minOccurs="0"/>
                <xsd:element ref="ns1:_ip_UnifiedCompliancePolicyProperties" minOccurs="0"/>
                <xsd:element ref="ns1:_ip_UnifiedCompliancePolicyUIAc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66f52e-af98-460a-93ca-ddf37d61e5d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hidden="true" ma:internalName="LastSharedByUser" ma:readOnly="true">
      <xsd:simpleType>
        <xsd:restriction base="dms:Note"/>
      </xsd:simpleType>
    </xsd:element>
    <xsd:element name="LastSharedByTime" ma:index="12" nillable="true" ma:displayName="Last Shared By Time" ma:description="" ma:hidden="true" ma:internalName="LastSharedByTime" ma:readOnly="true">
      <xsd:simpleType>
        <xsd:restriction base="dms:DateTime"/>
      </xsd:simpleType>
    </xsd:element>
    <xsd:element name="_STS_x0020_AppliedHashtags" ma:index="17" nillable="true" ma:displayName="Applied Hashtags" ma:description="" ma:internalName="_STS_x0020_AppliedHashtags" ma:readOnly="true" ma:showField="Titl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f92d76-972f-40f7-83ba-9ff99395c1e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_STS_x0020_Hashtags" ma:index="16" nillable="true" ma:displayName="Hashtags" ma:description="" ma:list="{02514a76-954f-4a58-a108-ce755d61aca7}" ma:internalName="_STS_x0020_Hashtag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description="" ma:internalName="MediaServiceOCR" ma:readOnly="true">
      <xsd:simpleType>
        <xsd:restriction base="dms:Note">
          <xsd:maxLength value="255"/>
        </xsd:restriction>
      </xsd:simpleType>
    </xsd:element>
    <xsd:element name="MediaServiceLocation" ma:index="20" nillable="true" ma:displayName="MediaServiceLocation" ma:internalName="MediaServiceLocatio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STS_x0020_Hashtags xmlns="34f92d76-972f-40f7-83ba-9ff99395c1e2"/>
    <_ip_UnifiedCompliancePolicyProperties xmlns="http://schemas.microsoft.com/sharepoint/v3" xsi:nil="true"/>
    <MediaServiceKeyPoints xmlns="34f92d76-972f-40f7-83ba-9ff99395c1e2" xsi:nil="true"/>
  </documentManagement>
</p:properties>
</file>

<file path=customXml/itemProps1.xml><?xml version="1.0" encoding="utf-8"?>
<ds:datastoreItem xmlns:ds="http://schemas.openxmlformats.org/officeDocument/2006/customXml" ds:itemID="{FB596F9F-BD71-4894-B68F-EE12B0B747D5}">
  <ds:schemaRefs>
    <ds:schemaRef ds:uri="http://schemas.microsoft.com/sharepoint/v3/contenttype/forms"/>
  </ds:schemaRefs>
</ds:datastoreItem>
</file>

<file path=customXml/itemProps2.xml><?xml version="1.0" encoding="utf-8"?>
<ds:datastoreItem xmlns:ds="http://schemas.openxmlformats.org/officeDocument/2006/customXml" ds:itemID="{ED8C8AB5-384A-46A7-8A1F-A6A91F154A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d66f52e-af98-460a-93ca-ddf37d61e5d6"/>
    <ds:schemaRef ds:uri="34f92d76-972f-40f7-83ba-9ff99395c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74C58F-4A19-4194-A5AC-1B7A48193F3B}">
  <ds:schemaRefs>
    <ds:schemaRef ds:uri="http://schemas.microsoft.com/office/2006/metadata/properties"/>
    <ds:schemaRef ds:uri="http://schemas.microsoft.com/office/infopath/2007/PartnerControls"/>
    <ds:schemaRef ds:uri="http://schemas.microsoft.com/sharepoint/v3"/>
    <ds:schemaRef ds:uri="34f92d76-972f-40f7-83ba-9ff99395c1e2"/>
  </ds:schemaRefs>
</ds:datastoreItem>
</file>

<file path=docProps/app.xml><?xml version="1.0" encoding="utf-8"?>
<Properties xmlns="http://schemas.openxmlformats.org/officeDocument/2006/extended-properties" xmlns:vt="http://schemas.openxmlformats.org/officeDocument/2006/docPropsVTypes">
  <Template>4 ways to stay safe online</Template>
  <TotalTime>306</TotalTime>
  <Words>1951</Words>
  <Application>Microsoft Office PowerPoint</Application>
  <PresentationFormat>Custom</PresentationFormat>
  <Paragraphs>129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Danial Waseem</dc:creator>
  <cp:lastModifiedBy>Danial Waseem</cp:lastModifiedBy>
  <cp:revision>1</cp:revision>
  <dcterms:created xsi:type="dcterms:W3CDTF">2023-10-17T17:08:21Z</dcterms:created>
  <dcterms:modified xsi:type="dcterms:W3CDTF">2023-10-17T22:15:06Z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0x01010043960AAC9CB38E4D8644DE30D1FEB539</vt:lpwstr>
  </property>
</Properties>
</file>