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31"/>
  </p:notesMasterIdLst>
  <p:handoutMasterIdLst>
    <p:handoutMasterId r:id="rId32"/>
  </p:handoutMasterIdLst>
  <p:sldIdLst>
    <p:sldId id="256" r:id="rId5"/>
    <p:sldId id="257" r:id="rId6"/>
    <p:sldId id="274" r:id="rId7"/>
    <p:sldId id="276" r:id="rId8"/>
    <p:sldId id="261" r:id="rId9"/>
    <p:sldId id="271" r:id="rId10"/>
    <p:sldId id="273" r:id="rId11"/>
    <p:sldId id="272" r:id="rId12"/>
    <p:sldId id="275" r:id="rId13"/>
    <p:sldId id="277" r:id="rId14"/>
    <p:sldId id="278" r:id="rId15"/>
    <p:sldId id="279" r:id="rId16"/>
    <p:sldId id="280" r:id="rId17"/>
    <p:sldId id="281" r:id="rId18"/>
    <p:sldId id="282" r:id="rId19"/>
    <p:sldId id="283" r:id="rId20"/>
    <p:sldId id="284" r:id="rId21"/>
    <p:sldId id="285" r:id="rId22"/>
    <p:sldId id="259" r:id="rId23"/>
    <p:sldId id="286" r:id="rId24"/>
    <p:sldId id="287" r:id="rId25"/>
    <p:sldId id="288" r:id="rId26"/>
    <p:sldId id="289" r:id="rId27"/>
    <p:sldId id="290" r:id="rId28"/>
    <p:sldId id="291" r:id="rId29"/>
    <p:sldId id="26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22" autoAdjust="0"/>
    <p:restoredTop sz="94660"/>
  </p:normalViewPr>
  <p:slideViewPr>
    <p:cSldViewPr snapToGrid="0">
      <p:cViewPr>
        <p:scale>
          <a:sx n="100" d="100"/>
          <a:sy n="100" d="100"/>
        </p:scale>
        <p:origin x="228" y="31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jp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C263CB-8256-4B03-92FE-1622698FB3E9}">
      <dgm:prSet/>
      <dgm:spPr/>
      <dgm:t>
        <a:bodyPr/>
        <a:lstStyle/>
        <a:p>
          <a:pPr>
            <a:lnSpc>
              <a:spcPct val="100000"/>
            </a:lnSpc>
          </a:pPr>
          <a:r>
            <a:rPr lang="en-US" dirty="0"/>
            <a:t>Baseband/Modulation Basics</a:t>
          </a:r>
        </a:p>
      </dgm:t>
    </dgm:pt>
    <dgm:pt modelId="{0BEED663-FC38-4EAD-940F-4C475D2C87DB}" type="parTrans" cxnId="{C5E94186-9CB6-4C42-92B3-C546CC53A7B9}">
      <dgm:prSet/>
      <dgm:spPr/>
      <dgm:t>
        <a:bodyPr/>
        <a:lstStyle/>
        <a:p>
          <a:endParaRPr lang="en-US"/>
        </a:p>
      </dgm:t>
    </dgm:pt>
    <dgm:pt modelId="{808B76D0-8EC7-469A-93AC-7A6017188A9D}" type="sibTrans" cxnId="{C5E94186-9CB6-4C42-92B3-C546CC53A7B9}">
      <dgm:prSet/>
      <dgm:spPr/>
      <dgm:t>
        <a:bodyPr/>
        <a:lstStyle/>
        <a:p>
          <a:endParaRPr lang="en-US"/>
        </a:p>
      </dgm:t>
    </dgm:pt>
    <dgm:pt modelId="{4E8D2E69-0173-4BD3-B96A-7A9C5DD12B47}">
      <dgm:prSet/>
      <dgm:spPr/>
      <dgm:t>
        <a:bodyPr/>
        <a:lstStyle/>
        <a:p>
          <a:pPr>
            <a:lnSpc>
              <a:spcPct val="100000"/>
            </a:lnSpc>
          </a:pPr>
          <a:r>
            <a:rPr lang="en-US" dirty="0"/>
            <a:t>PCM and Line Codes</a:t>
          </a:r>
        </a:p>
      </dgm:t>
    </dgm:pt>
    <dgm:pt modelId="{B954BF22-E3B3-4A1C-802E-590228BE2D9C}" type="parTrans" cxnId="{0F866C41-EB5F-47BD-A2CD-A58671F15B67}">
      <dgm:prSet/>
      <dgm:spPr/>
      <dgm:t>
        <a:bodyPr/>
        <a:lstStyle/>
        <a:p>
          <a:endParaRPr lang="en-US"/>
        </a:p>
      </dgm:t>
    </dgm:pt>
    <dgm:pt modelId="{FEF1E80E-8A9E-4B0A-817C-2A4CFDCF3FB2}" type="sibTrans" cxnId="{0F866C41-EB5F-47BD-A2CD-A58671F15B67}">
      <dgm:prSet/>
      <dgm:spPr/>
      <dgm:t>
        <a:bodyPr/>
        <a:lstStyle/>
        <a:p>
          <a:endParaRPr lang="en-US"/>
        </a:p>
      </dgm:t>
    </dgm:pt>
    <dgm:pt modelId="{93A6A030-ABAB-4EFA-B539-0FDB3E07C1EF}">
      <dgm:prSet/>
      <dgm:spPr/>
      <dgm:t>
        <a:bodyPr/>
        <a:lstStyle/>
        <a:p>
          <a:pPr>
            <a:lnSpc>
              <a:spcPct val="100000"/>
            </a:lnSpc>
          </a:pPr>
          <a:r>
            <a:rPr lang="en-US" dirty="0"/>
            <a:t>Cables and Cabling Standards</a:t>
          </a:r>
        </a:p>
      </dgm:t>
    </dgm:pt>
    <dgm:pt modelId="{3D674B97-6DC6-4A12-85BA-0976D3064237}" type="parTrans" cxnId="{4B40C8DC-6B57-4F5B-8440-7241C649700B}">
      <dgm:prSet/>
      <dgm:spPr/>
      <dgm:t>
        <a:bodyPr/>
        <a:lstStyle/>
        <a:p>
          <a:endParaRPr lang="en-US"/>
        </a:p>
      </dgm:t>
    </dgm:pt>
    <dgm:pt modelId="{BFE0749E-E343-4A6F-BD09-2810EE6B4BD7}" type="sibTrans" cxnId="{4B40C8DC-6B57-4F5B-8440-7241C649700B}">
      <dgm:prSet/>
      <dgm:spPr/>
      <dgm:t>
        <a:bodyPr/>
        <a:lstStyle/>
        <a:p>
          <a:endParaRPr lang="en-US"/>
        </a:p>
      </dgm:t>
    </dgm:pt>
    <dgm:pt modelId="{76D56F19-2708-49DB-8F92-D8AC45F23A9A}">
      <dgm:prSet/>
      <dgm:spPr/>
      <dgm:t>
        <a:bodyPr/>
        <a:lstStyle/>
        <a:p>
          <a:pPr>
            <a:lnSpc>
              <a:spcPct val="100000"/>
            </a:lnSpc>
          </a:pPr>
          <a:r>
            <a:rPr lang="en-US" dirty="0"/>
            <a:t>Antennas and Free Space Path</a:t>
          </a:r>
        </a:p>
      </dgm:t>
    </dgm:pt>
    <dgm:pt modelId="{9D5610C2-0A12-494A-AC46-8DD17C08B09F}" type="parTrans" cxnId="{32E90211-17E0-4DDF-9274-DD3E46D811B8}">
      <dgm:prSet/>
      <dgm:spPr/>
      <dgm:t>
        <a:bodyPr/>
        <a:lstStyle/>
        <a:p>
          <a:endParaRPr lang="en-US"/>
        </a:p>
      </dgm:t>
    </dgm:pt>
    <dgm:pt modelId="{EC8965A1-F755-4945-8AAC-DCF1F68F011E}" type="sibTrans" cxnId="{32E90211-17E0-4DDF-9274-DD3E46D811B8}">
      <dgm:prSet/>
      <dgm:spPr/>
      <dgm:t>
        <a:bodyPr/>
        <a:lstStyle/>
        <a:p>
          <a:endParaRPr lang="en-US"/>
        </a:p>
      </dgm:t>
    </dgm:pt>
    <dgm:pt modelId="{B74E2657-5BE4-4692-ABED-37E6DCFA3D60}">
      <dgm:prSet/>
      <dgm:spPr/>
      <dgm:t>
        <a:bodyPr/>
        <a:lstStyle/>
        <a:p>
          <a:pPr>
            <a:lnSpc>
              <a:spcPct val="100000"/>
            </a:lnSpc>
          </a:pPr>
          <a:r>
            <a:rPr lang="en-US" dirty="0"/>
            <a:t>BER over Fading Channels</a:t>
          </a:r>
        </a:p>
      </dgm:t>
    </dgm:pt>
    <dgm:pt modelId="{77ADC414-40BF-4F6A-AD29-97052C1ED02F}" type="parTrans" cxnId="{D5851E74-A518-4BA1-8EDA-57A37259F95C}">
      <dgm:prSet/>
      <dgm:spPr/>
      <dgm:t>
        <a:bodyPr/>
        <a:lstStyle/>
        <a:p>
          <a:endParaRPr lang="en-US"/>
        </a:p>
      </dgm:t>
    </dgm:pt>
    <dgm:pt modelId="{4390C6FC-1FFC-4AB6-BE8D-FECD56B97AB3}" type="sibTrans" cxnId="{D5851E74-A518-4BA1-8EDA-57A37259F95C}">
      <dgm:prSet/>
      <dgm:spPr/>
      <dgm:t>
        <a:bodyPr/>
        <a:lstStyle/>
        <a:p>
          <a:endParaRPr lang="en-US"/>
        </a:p>
      </dgm:t>
    </dgm:pt>
    <dgm:pt modelId="{62F8266B-222B-4ACF-8613-2C8D6376E5BD}" type="pres">
      <dgm:prSet presAssocID="{D4503D04-C97E-4622-AE07-D0307CB3B4CA}" presName="root" presStyleCnt="0">
        <dgm:presLayoutVars>
          <dgm:dir/>
          <dgm:resizeHandles val="exact"/>
        </dgm:presLayoutVars>
      </dgm:prSet>
      <dgm:spPr/>
    </dgm:pt>
    <dgm:pt modelId="{34FD8F56-D6B7-417A-923A-010E4B5FF0CD}" type="pres">
      <dgm:prSet presAssocID="{AAC263CB-8256-4B03-92FE-1622698FB3E9}" presName="compNode" presStyleCnt="0"/>
      <dgm:spPr/>
    </dgm:pt>
    <dgm:pt modelId="{08450877-B8C0-4FE2-B6DB-B88F20C8574C}" type="pres">
      <dgm:prSet presAssocID="{AAC263CB-8256-4B03-92FE-1622698FB3E9}" presName="bgRect" presStyleLbl="bgShp" presStyleIdx="0" presStyleCnt="5"/>
      <dgm:spPr/>
    </dgm:pt>
    <dgm:pt modelId="{BB7E5F84-64F2-4718-BACC-301BBCDC9D3A}" type="pres">
      <dgm:prSet presAssocID="{AAC263CB-8256-4B03-92FE-1622698FB3E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Deep blue sound waves"/>
        </a:ext>
      </dgm:extLst>
    </dgm:pt>
    <dgm:pt modelId="{D7E1920B-5F09-4283-BAA8-B0012E66F14A}" type="pres">
      <dgm:prSet presAssocID="{AAC263CB-8256-4B03-92FE-1622698FB3E9}" presName="spaceRect" presStyleCnt="0"/>
      <dgm:spPr/>
    </dgm:pt>
    <dgm:pt modelId="{30E9CA6C-A0F7-4BE8-9B77-EE5C9EF005B7}" type="pres">
      <dgm:prSet presAssocID="{AAC263CB-8256-4B03-92FE-1622698FB3E9}" presName="parTx" presStyleLbl="revTx" presStyleIdx="0" presStyleCnt="5">
        <dgm:presLayoutVars>
          <dgm:chMax val="0"/>
          <dgm:chPref val="0"/>
        </dgm:presLayoutVars>
      </dgm:prSet>
      <dgm:spPr/>
    </dgm:pt>
    <dgm:pt modelId="{75497209-36D8-474C-9F50-43B26DAE367B}" type="pres">
      <dgm:prSet presAssocID="{808B76D0-8EC7-469A-93AC-7A6017188A9D}" presName="sibTrans" presStyleCnt="0"/>
      <dgm:spPr/>
    </dgm:pt>
    <dgm:pt modelId="{FB1D870E-AB7C-40E3-AA7F-3EC612E6F71C}" type="pres">
      <dgm:prSet presAssocID="{4E8D2E69-0173-4BD3-B96A-7A9C5DD12B47}" presName="compNode" presStyleCnt="0"/>
      <dgm:spPr/>
    </dgm:pt>
    <dgm:pt modelId="{B9A40EDB-694E-464C-8356-AEE8787842F2}" type="pres">
      <dgm:prSet presAssocID="{4E8D2E69-0173-4BD3-B96A-7A9C5DD12B47}" presName="bgRect" presStyleLbl="bgShp" presStyleIdx="1" presStyleCnt="5"/>
      <dgm:spPr/>
    </dgm:pt>
    <dgm:pt modelId="{8B8D9FA1-74BB-4EA5-B65F-49B870DCE4EB}" type="pres">
      <dgm:prSet presAssocID="{4E8D2E69-0173-4BD3-B96A-7A9C5DD12B47}" presName="icon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dgm:spPr>
      <dgm:extLst>
        <a:ext uri="{E40237B7-FDA0-4F09-8148-C483321AD2D9}">
          <dgm14:cNvPr xmlns:dgm14="http://schemas.microsoft.com/office/drawing/2010/diagram" id="0" name="" descr="Abstract background"/>
        </a:ext>
      </dgm:extLst>
    </dgm:pt>
    <dgm:pt modelId="{FE35795C-E288-448C-BF98-006011EF35C1}" type="pres">
      <dgm:prSet presAssocID="{4E8D2E69-0173-4BD3-B96A-7A9C5DD12B47}" presName="spaceRect" presStyleCnt="0"/>
      <dgm:spPr/>
    </dgm:pt>
    <dgm:pt modelId="{4258831D-960B-4D2D-A65E-513B92084C01}" type="pres">
      <dgm:prSet presAssocID="{4E8D2E69-0173-4BD3-B96A-7A9C5DD12B47}" presName="parTx" presStyleLbl="revTx" presStyleIdx="1" presStyleCnt="5">
        <dgm:presLayoutVars>
          <dgm:chMax val="0"/>
          <dgm:chPref val="0"/>
        </dgm:presLayoutVars>
      </dgm:prSet>
      <dgm:spPr/>
    </dgm:pt>
    <dgm:pt modelId="{4849AED6-7C24-47EC-B39A-6EC2169AAAEC}" type="pres">
      <dgm:prSet presAssocID="{FEF1E80E-8A9E-4B0A-817C-2A4CFDCF3FB2}" presName="sibTrans" presStyleCnt="0"/>
      <dgm:spPr/>
    </dgm:pt>
    <dgm:pt modelId="{344EF6F7-386A-468B-9D66-8046D158DFC8}" type="pres">
      <dgm:prSet presAssocID="{93A6A030-ABAB-4EFA-B539-0FDB3E07C1EF}" presName="compNode" presStyleCnt="0"/>
      <dgm:spPr/>
    </dgm:pt>
    <dgm:pt modelId="{9DD6C5DE-B838-492F-B4A8-49E4DE8C5CF5}" type="pres">
      <dgm:prSet presAssocID="{93A6A030-ABAB-4EFA-B539-0FDB3E07C1EF}" presName="bgRect" presStyleLbl="bgShp" presStyleIdx="2" presStyleCnt="5"/>
      <dgm:spPr/>
    </dgm:pt>
    <dgm:pt modelId="{3CD2D8A7-CAF8-4A2F-A324-BDF8CFA66908}" type="pres">
      <dgm:prSet presAssocID="{93A6A030-ABAB-4EFA-B539-0FDB3E07C1EF}"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343D945D-C209-4E7A-8D9B-BCF7127718D8}" type="pres">
      <dgm:prSet presAssocID="{93A6A030-ABAB-4EFA-B539-0FDB3E07C1EF}" presName="spaceRect" presStyleCnt="0"/>
      <dgm:spPr/>
    </dgm:pt>
    <dgm:pt modelId="{ECA97BE5-E798-4AEE-9404-4E43192F5136}" type="pres">
      <dgm:prSet presAssocID="{93A6A030-ABAB-4EFA-B539-0FDB3E07C1EF}" presName="parTx" presStyleLbl="revTx" presStyleIdx="2" presStyleCnt="5">
        <dgm:presLayoutVars>
          <dgm:chMax val="0"/>
          <dgm:chPref val="0"/>
        </dgm:presLayoutVars>
      </dgm:prSet>
      <dgm:spPr/>
    </dgm:pt>
    <dgm:pt modelId="{C890CB11-26D0-4233-A3B2-FE616B33A810}" type="pres">
      <dgm:prSet presAssocID="{BFE0749E-E343-4A6F-BD09-2810EE6B4BD7}" presName="sibTrans" presStyleCnt="0"/>
      <dgm:spPr/>
    </dgm:pt>
    <dgm:pt modelId="{25E7A08B-6A02-49D1-8C9D-FCE9C92A1AC5}" type="pres">
      <dgm:prSet presAssocID="{76D56F19-2708-49DB-8F92-D8AC45F23A9A}" presName="compNode" presStyleCnt="0"/>
      <dgm:spPr/>
    </dgm:pt>
    <dgm:pt modelId="{984F7435-4B4C-47D4-B03E-CC8917BDBDBB}" type="pres">
      <dgm:prSet presAssocID="{76D56F19-2708-49DB-8F92-D8AC45F23A9A}" presName="bgRect" presStyleLbl="bgShp" presStyleIdx="3" presStyleCnt="5"/>
      <dgm:spPr/>
    </dgm:pt>
    <dgm:pt modelId="{D3271400-E9D7-4481-8E98-7952ACC542C2}" type="pres">
      <dgm:prSet presAssocID="{76D56F19-2708-49DB-8F92-D8AC45F23A9A}" presName="icon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3EB25EBA-A880-4DC7-908E-0568144BFBD1}" type="pres">
      <dgm:prSet presAssocID="{76D56F19-2708-49DB-8F92-D8AC45F23A9A}" presName="spaceRect" presStyleCnt="0"/>
      <dgm:spPr/>
    </dgm:pt>
    <dgm:pt modelId="{F2EA86B5-8AF6-40E0-BDDB-512587036C8B}" type="pres">
      <dgm:prSet presAssocID="{76D56F19-2708-49DB-8F92-D8AC45F23A9A}" presName="parTx" presStyleLbl="revTx" presStyleIdx="3" presStyleCnt="5">
        <dgm:presLayoutVars>
          <dgm:chMax val="0"/>
          <dgm:chPref val="0"/>
        </dgm:presLayoutVars>
      </dgm:prSet>
      <dgm:spPr/>
    </dgm:pt>
    <dgm:pt modelId="{44ED3860-1809-4AF1-B83E-369DDA04C306}" type="pres">
      <dgm:prSet presAssocID="{EC8965A1-F755-4945-8AAC-DCF1F68F011E}" presName="sibTrans" presStyleCnt="0"/>
      <dgm:spPr/>
    </dgm:pt>
    <dgm:pt modelId="{29F9C29E-BA74-4C52-B35C-66B99FA288C3}" type="pres">
      <dgm:prSet presAssocID="{B74E2657-5BE4-4692-ABED-37E6DCFA3D60}" presName="compNode" presStyleCnt="0"/>
      <dgm:spPr/>
    </dgm:pt>
    <dgm:pt modelId="{1CC3F200-1648-4D0B-801B-64F1F2B1D1FC}" type="pres">
      <dgm:prSet presAssocID="{B74E2657-5BE4-4692-ABED-37E6DCFA3D60}" presName="bgRect" presStyleLbl="bgShp" presStyleIdx="4" presStyleCnt="5"/>
      <dgm:spPr/>
    </dgm:pt>
    <dgm:pt modelId="{AD9A0DF5-F0A7-41F6-B459-946320F43A0C}" type="pres">
      <dgm:prSet presAssocID="{B74E2657-5BE4-4692-ABED-37E6DCFA3D60}"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2000" r="-52000"/>
          </a:stretch>
        </a:blipFill>
      </dgm:spPr>
    </dgm:pt>
    <dgm:pt modelId="{0A330D74-B890-4F93-95C2-6D29AF4E97AB}" type="pres">
      <dgm:prSet presAssocID="{B74E2657-5BE4-4692-ABED-37E6DCFA3D60}" presName="spaceRect" presStyleCnt="0"/>
      <dgm:spPr/>
    </dgm:pt>
    <dgm:pt modelId="{D52BD567-A4E3-4D7A-8F96-67D8D8F5863F}" type="pres">
      <dgm:prSet presAssocID="{B74E2657-5BE4-4692-ABED-37E6DCFA3D60}" presName="parTx" presStyleLbl="revTx" presStyleIdx="4" presStyleCnt="5">
        <dgm:presLayoutVars>
          <dgm:chMax val="0"/>
          <dgm:chPref val="0"/>
        </dgm:presLayoutVars>
      </dgm:prSet>
      <dgm:spPr/>
    </dgm:pt>
  </dgm:ptLst>
  <dgm:cxnLst>
    <dgm:cxn modelId="{66D0D100-FB07-44A7-8ACC-C79CE174D2D7}" type="presOf" srcId="{D4503D04-C97E-4622-AE07-D0307CB3B4CA}" destId="{62F8266B-222B-4ACF-8613-2C8D6376E5BD}" srcOrd="0" destOrd="0" presId="urn:microsoft.com/office/officeart/2018/2/layout/IconVerticalSolidList"/>
    <dgm:cxn modelId="{9DACE70A-4FEB-433A-900C-46A1377C5716}" type="presOf" srcId="{AAC263CB-8256-4B03-92FE-1622698FB3E9}" destId="{30E9CA6C-A0F7-4BE8-9B77-EE5C9EF005B7}"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AFE0042D-F8CA-4F9C-B780-65750DC87CEC}" type="presOf" srcId="{76D56F19-2708-49DB-8F92-D8AC45F23A9A}" destId="{F2EA86B5-8AF6-40E0-BDDB-512587036C8B}"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F236B04A-0845-45D6-B99A-98DBB252074F}" type="presOf" srcId="{4E8D2E69-0173-4BD3-B96A-7A9C5DD12B47}" destId="{4258831D-960B-4D2D-A65E-513B92084C01}" srcOrd="0" destOrd="0" presId="urn:microsoft.com/office/officeart/2018/2/layout/IconVerticalSolidList"/>
    <dgm:cxn modelId="{D5851E74-A518-4BA1-8EDA-57A37259F95C}" srcId="{D4503D04-C97E-4622-AE07-D0307CB3B4CA}" destId="{B74E2657-5BE4-4692-ABED-37E6DCFA3D60}" srcOrd="4" destOrd="0" parTransId="{77ADC414-40BF-4F6A-AD29-97052C1ED02F}" sibTransId="{4390C6FC-1FFC-4AB6-BE8D-FECD56B97AB3}"/>
    <dgm:cxn modelId="{C5E94186-9CB6-4C42-92B3-C546CC53A7B9}" srcId="{D4503D04-C97E-4622-AE07-D0307CB3B4CA}" destId="{AAC263CB-8256-4B03-92FE-1622698FB3E9}" srcOrd="0" destOrd="0" parTransId="{0BEED663-FC38-4EAD-940F-4C475D2C87DB}" sibTransId="{808B76D0-8EC7-469A-93AC-7A6017188A9D}"/>
    <dgm:cxn modelId="{F248DBAE-9D9B-462B-998C-1322E596929F}" type="presOf" srcId="{93A6A030-ABAB-4EFA-B539-0FDB3E07C1EF}" destId="{ECA97BE5-E798-4AEE-9404-4E43192F5136}" srcOrd="0" destOrd="0" presId="urn:microsoft.com/office/officeart/2018/2/layout/IconVerticalSolidList"/>
    <dgm:cxn modelId="{4B40C8DC-6B57-4F5B-8440-7241C649700B}" srcId="{D4503D04-C97E-4622-AE07-D0307CB3B4CA}" destId="{93A6A030-ABAB-4EFA-B539-0FDB3E07C1EF}" srcOrd="2" destOrd="0" parTransId="{3D674B97-6DC6-4A12-85BA-0976D3064237}" sibTransId="{BFE0749E-E343-4A6F-BD09-2810EE6B4BD7}"/>
    <dgm:cxn modelId="{6E6EC4E6-05BC-437F-9E38-2E01C695F659}" type="presOf" srcId="{B74E2657-5BE4-4692-ABED-37E6DCFA3D60}" destId="{D52BD567-A4E3-4D7A-8F96-67D8D8F5863F}" srcOrd="0" destOrd="0" presId="urn:microsoft.com/office/officeart/2018/2/layout/IconVerticalSolidList"/>
    <dgm:cxn modelId="{8CA5002F-95FA-436B-966F-7B8BA099F8C0}" type="presParOf" srcId="{62F8266B-222B-4ACF-8613-2C8D6376E5BD}" destId="{34FD8F56-D6B7-417A-923A-010E4B5FF0CD}" srcOrd="0" destOrd="0" presId="urn:microsoft.com/office/officeart/2018/2/layout/IconVerticalSolidList"/>
    <dgm:cxn modelId="{3E84FCFB-F2E6-496C-9124-8BCCBAF7581E}" type="presParOf" srcId="{34FD8F56-D6B7-417A-923A-010E4B5FF0CD}" destId="{08450877-B8C0-4FE2-B6DB-B88F20C8574C}" srcOrd="0" destOrd="0" presId="urn:microsoft.com/office/officeart/2018/2/layout/IconVerticalSolidList"/>
    <dgm:cxn modelId="{5AAB9D67-2058-4B02-ACAE-9010504CFA8D}" type="presParOf" srcId="{34FD8F56-D6B7-417A-923A-010E4B5FF0CD}" destId="{BB7E5F84-64F2-4718-BACC-301BBCDC9D3A}" srcOrd="1" destOrd="0" presId="urn:microsoft.com/office/officeart/2018/2/layout/IconVerticalSolidList"/>
    <dgm:cxn modelId="{60640685-0CF7-48C8-A8EF-553779FD445D}" type="presParOf" srcId="{34FD8F56-D6B7-417A-923A-010E4B5FF0CD}" destId="{D7E1920B-5F09-4283-BAA8-B0012E66F14A}" srcOrd="2" destOrd="0" presId="urn:microsoft.com/office/officeart/2018/2/layout/IconVerticalSolidList"/>
    <dgm:cxn modelId="{6FE12CDB-D070-4C97-8AE1-997533C4A8AB}" type="presParOf" srcId="{34FD8F56-D6B7-417A-923A-010E4B5FF0CD}" destId="{30E9CA6C-A0F7-4BE8-9B77-EE5C9EF005B7}" srcOrd="3" destOrd="0" presId="urn:microsoft.com/office/officeart/2018/2/layout/IconVerticalSolidList"/>
    <dgm:cxn modelId="{89F45104-A3AE-4AA5-8376-E3E54E87635B}" type="presParOf" srcId="{62F8266B-222B-4ACF-8613-2C8D6376E5BD}" destId="{75497209-36D8-474C-9F50-43B26DAE367B}" srcOrd="1" destOrd="0" presId="urn:microsoft.com/office/officeart/2018/2/layout/IconVerticalSolidList"/>
    <dgm:cxn modelId="{F53E1E41-AFBD-4F42-B954-620893A507D2}" type="presParOf" srcId="{62F8266B-222B-4ACF-8613-2C8D6376E5BD}" destId="{FB1D870E-AB7C-40E3-AA7F-3EC612E6F71C}" srcOrd="2" destOrd="0" presId="urn:microsoft.com/office/officeart/2018/2/layout/IconVerticalSolidList"/>
    <dgm:cxn modelId="{ECA76847-5AC0-4769-B961-BD6FBFA2D2F3}" type="presParOf" srcId="{FB1D870E-AB7C-40E3-AA7F-3EC612E6F71C}" destId="{B9A40EDB-694E-464C-8356-AEE8787842F2}" srcOrd="0" destOrd="0" presId="urn:microsoft.com/office/officeart/2018/2/layout/IconVerticalSolidList"/>
    <dgm:cxn modelId="{E9875D05-A2CA-4949-A0EC-E659F0F81F59}" type="presParOf" srcId="{FB1D870E-AB7C-40E3-AA7F-3EC612E6F71C}" destId="{8B8D9FA1-74BB-4EA5-B65F-49B870DCE4EB}" srcOrd="1" destOrd="0" presId="urn:microsoft.com/office/officeart/2018/2/layout/IconVerticalSolidList"/>
    <dgm:cxn modelId="{F5076418-1870-49C0-A665-417CB498B6D1}" type="presParOf" srcId="{FB1D870E-AB7C-40E3-AA7F-3EC612E6F71C}" destId="{FE35795C-E288-448C-BF98-006011EF35C1}" srcOrd="2" destOrd="0" presId="urn:microsoft.com/office/officeart/2018/2/layout/IconVerticalSolidList"/>
    <dgm:cxn modelId="{8B6CAA02-B9CA-4F7C-A2C4-A376BC49C448}" type="presParOf" srcId="{FB1D870E-AB7C-40E3-AA7F-3EC612E6F71C}" destId="{4258831D-960B-4D2D-A65E-513B92084C01}" srcOrd="3" destOrd="0" presId="urn:microsoft.com/office/officeart/2018/2/layout/IconVerticalSolidList"/>
    <dgm:cxn modelId="{E0C19E8F-4424-498D-BF7E-0A0F0C17D704}" type="presParOf" srcId="{62F8266B-222B-4ACF-8613-2C8D6376E5BD}" destId="{4849AED6-7C24-47EC-B39A-6EC2169AAAEC}" srcOrd="3" destOrd="0" presId="urn:microsoft.com/office/officeart/2018/2/layout/IconVerticalSolidList"/>
    <dgm:cxn modelId="{ACAF17C3-08FB-4404-A101-25BA91958FE3}" type="presParOf" srcId="{62F8266B-222B-4ACF-8613-2C8D6376E5BD}" destId="{344EF6F7-386A-468B-9D66-8046D158DFC8}" srcOrd="4" destOrd="0" presId="urn:microsoft.com/office/officeart/2018/2/layout/IconVerticalSolidList"/>
    <dgm:cxn modelId="{AE175CB6-3E51-4A45-BD69-A7AF096E3CD2}" type="presParOf" srcId="{344EF6F7-386A-468B-9D66-8046D158DFC8}" destId="{9DD6C5DE-B838-492F-B4A8-49E4DE8C5CF5}" srcOrd="0" destOrd="0" presId="urn:microsoft.com/office/officeart/2018/2/layout/IconVerticalSolidList"/>
    <dgm:cxn modelId="{C47334AD-33FF-468C-A41A-E7D0A23484A4}" type="presParOf" srcId="{344EF6F7-386A-468B-9D66-8046D158DFC8}" destId="{3CD2D8A7-CAF8-4A2F-A324-BDF8CFA66908}" srcOrd="1" destOrd="0" presId="urn:microsoft.com/office/officeart/2018/2/layout/IconVerticalSolidList"/>
    <dgm:cxn modelId="{37DF411B-B4A0-44B4-B176-F8958F165CB2}" type="presParOf" srcId="{344EF6F7-386A-468B-9D66-8046D158DFC8}" destId="{343D945D-C209-4E7A-8D9B-BCF7127718D8}" srcOrd="2" destOrd="0" presId="urn:microsoft.com/office/officeart/2018/2/layout/IconVerticalSolidList"/>
    <dgm:cxn modelId="{43DACBA9-774B-4E88-8510-9265E34E50FA}" type="presParOf" srcId="{344EF6F7-386A-468B-9D66-8046D158DFC8}" destId="{ECA97BE5-E798-4AEE-9404-4E43192F5136}" srcOrd="3" destOrd="0" presId="urn:microsoft.com/office/officeart/2018/2/layout/IconVerticalSolidList"/>
    <dgm:cxn modelId="{0C339883-B66B-4487-B66D-1AA832FF598B}" type="presParOf" srcId="{62F8266B-222B-4ACF-8613-2C8D6376E5BD}" destId="{C890CB11-26D0-4233-A3B2-FE616B33A810}" srcOrd="5" destOrd="0" presId="urn:microsoft.com/office/officeart/2018/2/layout/IconVerticalSolidList"/>
    <dgm:cxn modelId="{0616937D-6FCD-4AA3-A503-BCBE4DCE75B1}" type="presParOf" srcId="{62F8266B-222B-4ACF-8613-2C8D6376E5BD}" destId="{25E7A08B-6A02-49D1-8C9D-FCE9C92A1AC5}" srcOrd="6" destOrd="0" presId="urn:microsoft.com/office/officeart/2018/2/layout/IconVerticalSolidList"/>
    <dgm:cxn modelId="{B186621D-A046-462B-BB0C-6236267E563B}" type="presParOf" srcId="{25E7A08B-6A02-49D1-8C9D-FCE9C92A1AC5}" destId="{984F7435-4B4C-47D4-B03E-CC8917BDBDBB}" srcOrd="0" destOrd="0" presId="urn:microsoft.com/office/officeart/2018/2/layout/IconVerticalSolidList"/>
    <dgm:cxn modelId="{F52693A5-0CDF-426A-86AB-E12EC26F0A8F}" type="presParOf" srcId="{25E7A08B-6A02-49D1-8C9D-FCE9C92A1AC5}" destId="{D3271400-E9D7-4481-8E98-7952ACC542C2}" srcOrd="1" destOrd="0" presId="urn:microsoft.com/office/officeart/2018/2/layout/IconVerticalSolidList"/>
    <dgm:cxn modelId="{A0E86A54-FEE6-445C-A5D8-E1BEB46BF402}" type="presParOf" srcId="{25E7A08B-6A02-49D1-8C9D-FCE9C92A1AC5}" destId="{3EB25EBA-A880-4DC7-908E-0568144BFBD1}" srcOrd="2" destOrd="0" presId="urn:microsoft.com/office/officeart/2018/2/layout/IconVerticalSolidList"/>
    <dgm:cxn modelId="{249C530D-BDAF-40DC-B153-C1C13BE8F861}" type="presParOf" srcId="{25E7A08B-6A02-49D1-8C9D-FCE9C92A1AC5}" destId="{F2EA86B5-8AF6-40E0-BDDB-512587036C8B}" srcOrd="3" destOrd="0" presId="urn:microsoft.com/office/officeart/2018/2/layout/IconVerticalSolidList"/>
    <dgm:cxn modelId="{A07C9E4C-846A-4DB5-B518-2BBFC6BF3221}" type="presParOf" srcId="{62F8266B-222B-4ACF-8613-2C8D6376E5BD}" destId="{44ED3860-1809-4AF1-B83E-369DDA04C306}" srcOrd="7" destOrd="0" presId="urn:microsoft.com/office/officeart/2018/2/layout/IconVerticalSolidList"/>
    <dgm:cxn modelId="{18BDF92A-7108-4CE0-A49E-D0F6EBCF4E72}" type="presParOf" srcId="{62F8266B-222B-4ACF-8613-2C8D6376E5BD}" destId="{29F9C29E-BA74-4C52-B35C-66B99FA288C3}" srcOrd="8" destOrd="0" presId="urn:microsoft.com/office/officeart/2018/2/layout/IconVerticalSolidList"/>
    <dgm:cxn modelId="{FB74A9AA-7966-4723-A8F9-3123D8DEA91C}" type="presParOf" srcId="{29F9C29E-BA74-4C52-B35C-66B99FA288C3}" destId="{1CC3F200-1648-4D0B-801B-64F1F2B1D1FC}" srcOrd="0" destOrd="0" presId="urn:microsoft.com/office/officeart/2018/2/layout/IconVerticalSolidList"/>
    <dgm:cxn modelId="{EF9C0B21-150F-49A9-ACDC-67A60937F637}" type="presParOf" srcId="{29F9C29E-BA74-4C52-B35C-66B99FA288C3}" destId="{AD9A0DF5-F0A7-41F6-B459-946320F43A0C}" srcOrd="1" destOrd="0" presId="urn:microsoft.com/office/officeart/2018/2/layout/IconVerticalSolidList"/>
    <dgm:cxn modelId="{89A82C7B-D2A9-492B-B6E1-21759CD8A309}" type="presParOf" srcId="{29F9C29E-BA74-4C52-B35C-66B99FA288C3}" destId="{0A330D74-B890-4F93-95C2-6D29AF4E97AB}" srcOrd="2" destOrd="0" presId="urn:microsoft.com/office/officeart/2018/2/layout/IconVerticalSolidList"/>
    <dgm:cxn modelId="{31E53D22-2EDD-413F-82D1-66BB30F6CF5B}" type="presParOf" srcId="{29F9C29E-BA74-4C52-B35C-66B99FA288C3}" destId="{D52BD567-A4E3-4D7A-8F96-67D8D8F5863F}"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B9A71B-5116-4BA8-8EB6-4B7A40D4FF0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CE415A8-BE32-4477-8D19-C563ECB690A7}">
      <dgm:prSet/>
      <dgm:spPr/>
      <dgm:t>
        <a:bodyPr/>
        <a:lstStyle/>
        <a:p>
          <a:pPr>
            <a:defRPr cap="all"/>
          </a:pPr>
          <a:r>
            <a:rPr lang="en-US"/>
            <a:t>Learning simulation platforms (Multisim, MATLAB)</a:t>
          </a:r>
        </a:p>
      </dgm:t>
    </dgm:pt>
    <dgm:pt modelId="{4DB02324-8934-48B3-B28A-43D0D23AC024}" type="parTrans" cxnId="{C0F91469-D8A8-4235-97E0-003A08D1B868}">
      <dgm:prSet/>
      <dgm:spPr/>
      <dgm:t>
        <a:bodyPr/>
        <a:lstStyle/>
        <a:p>
          <a:endParaRPr lang="en-US"/>
        </a:p>
      </dgm:t>
    </dgm:pt>
    <dgm:pt modelId="{0B2BE079-404D-4F74-A80B-2F65D2D52DED}" type="sibTrans" cxnId="{C0F91469-D8A8-4235-97E0-003A08D1B868}">
      <dgm:prSet/>
      <dgm:spPr/>
      <dgm:t>
        <a:bodyPr/>
        <a:lstStyle/>
        <a:p>
          <a:endParaRPr lang="en-US"/>
        </a:p>
      </dgm:t>
    </dgm:pt>
    <dgm:pt modelId="{5562B62B-C170-42DB-BE54-529351F71FCF}">
      <dgm:prSet/>
      <dgm:spPr/>
      <dgm:t>
        <a:bodyPr/>
        <a:lstStyle/>
        <a:p>
          <a:pPr>
            <a:defRPr cap="all"/>
          </a:pPr>
          <a:r>
            <a:rPr lang="en-US"/>
            <a:t>Interpreting BER graphs and communication channel effects</a:t>
          </a:r>
        </a:p>
      </dgm:t>
    </dgm:pt>
    <dgm:pt modelId="{44544C46-EC2C-4B32-A25C-A9F3E577EEAE}" type="parTrans" cxnId="{D2B2FDCB-C5E1-42CC-AD1C-3ECC160DE756}">
      <dgm:prSet/>
      <dgm:spPr/>
      <dgm:t>
        <a:bodyPr/>
        <a:lstStyle/>
        <a:p>
          <a:endParaRPr lang="en-US"/>
        </a:p>
      </dgm:t>
    </dgm:pt>
    <dgm:pt modelId="{DD7DA36E-4C09-4924-8E8A-AF82A088F4D1}" type="sibTrans" cxnId="{D2B2FDCB-C5E1-42CC-AD1C-3ECC160DE756}">
      <dgm:prSet/>
      <dgm:spPr/>
      <dgm:t>
        <a:bodyPr/>
        <a:lstStyle/>
        <a:p>
          <a:endParaRPr lang="en-US"/>
        </a:p>
      </dgm:t>
    </dgm:pt>
    <dgm:pt modelId="{B6C1D12B-62FC-46A8-880D-2F126F8401BF}">
      <dgm:prSet/>
      <dgm:spPr/>
      <dgm:t>
        <a:bodyPr/>
        <a:lstStyle/>
        <a:p>
          <a:pPr>
            <a:defRPr cap="all"/>
          </a:pPr>
          <a:r>
            <a:rPr lang="en-US"/>
            <a:t>Understanding advanced modulation and fading models</a:t>
          </a:r>
        </a:p>
      </dgm:t>
    </dgm:pt>
    <dgm:pt modelId="{9049C15A-FFCF-4A78-A404-A5BD53FF2BA5}" type="parTrans" cxnId="{5DE0217D-2F6D-428B-8908-83B62CB61E1C}">
      <dgm:prSet/>
      <dgm:spPr/>
      <dgm:t>
        <a:bodyPr/>
        <a:lstStyle/>
        <a:p>
          <a:endParaRPr lang="en-US"/>
        </a:p>
      </dgm:t>
    </dgm:pt>
    <dgm:pt modelId="{0536B5F9-CEF2-413C-BA09-CB9900AEFEED}" type="sibTrans" cxnId="{5DE0217D-2F6D-428B-8908-83B62CB61E1C}">
      <dgm:prSet/>
      <dgm:spPr/>
      <dgm:t>
        <a:bodyPr/>
        <a:lstStyle/>
        <a:p>
          <a:endParaRPr lang="en-US"/>
        </a:p>
      </dgm:t>
    </dgm:pt>
    <dgm:pt modelId="{8B75F3F0-9544-470F-8083-58CCA76E507E}" type="pres">
      <dgm:prSet presAssocID="{6CB9A71B-5116-4BA8-8EB6-4B7A40D4FF08}" presName="root" presStyleCnt="0">
        <dgm:presLayoutVars>
          <dgm:dir/>
          <dgm:resizeHandles val="exact"/>
        </dgm:presLayoutVars>
      </dgm:prSet>
      <dgm:spPr/>
    </dgm:pt>
    <dgm:pt modelId="{28266AFD-9B1B-4D18-88C5-690D0BAB9343}" type="pres">
      <dgm:prSet presAssocID="{1CE415A8-BE32-4477-8D19-C563ECB690A7}" presName="compNode" presStyleCnt="0"/>
      <dgm:spPr/>
    </dgm:pt>
    <dgm:pt modelId="{5978F939-4DA5-456A-A52C-7EBE5D2CE6E4}" type="pres">
      <dgm:prSet presAssocID="{1CE415A8-BE32-4477-8D19-C563ECB690A7}" presName="iconBgRect" presStyleLbl="bgShp" presStyleIdx="0" presStyleCnt="3"/>
      <dgm:spPr>
        <a:prstGeom prst="round2DiagRect">
          <a:avLst>
            <a:gd name="adj1" fmla="val 29727"/>
            <a:gd name="adj2" fmla="val 0"/>
          </a:avLst>
        </a:prstGeom>
      </dgm:spPr>
    </dgm:pt>
    <dgm:pt modelId="{B1F00312-04A1-49B1-AA7A-7EBB21CED553}" type="pres">
      <dgm:prSet presAssocID="{1CE415A8-BE32-4477-8D19-C563ECB690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689E184D-8888-4DC2-978E-38A56D39C271}" type="pres">
      <dgm:prSet presAssocID="{1CE415A8-BE32-4477-8D19-C563ECB690A7}" presName="spaceRect" presStyleCnt="0"/>
      <dgm:spPr/>
    </dgm:pt>
    <dgm:pt modelId="{0F9BA3C3-BB95-4DED-815B-44E2A18078A0}" type="pres">
      <dgm:prSet presAssocID="{1CE415A8-BE32-4477-8D19-C563ECB690A7}" presName="textRect" presStyleLbl="revTx" presStyleIdx="0" presStyleCnt="3">
        <dgm:presLayoutVars>
          <dgm:chMax val="1"/>
          <dgm:chPref val="1"/>
        </dgm:presLayoutVars>
      </dgm:prSet>
      <dgm:spPr/>
    </dgm:pt>
    <dgm:pt modelId="{405204A9-00B2-4F11-B8A8-369150AFE086}" type="pres">
      <dgm:prSet presAssocID="{0B2BE079-404D-4F74-A80B-2F65D2D52DED}" presName="sibTrans" presStyleCnt="0"/>
      <dgm:spPr/>
    </dgm:pt>
    <dgm:pt modelId="{D8286490-CE37-4455-8309-943D434FADAA}" type="pres">
      <dgm:prSet presAssocID="{5562B62B-C170-42DB-BE54-529351F71FCF}" presName="compNode" presStyleCnt="0"/>
      <dgm:spPr/>
    </dgm:pt>
    <dgm:pt modelId="{14EC9BB3-6BE8-4300-96B5-0C7759FA425E}" type="pres">
      <dgm:prSet presAssocID="{5562B62B-C170-42DB-BE54-529351F71FCF}" presName="iconBgRect" presStyleLbl="bgShp" presStyleIdx="1" presStyleCnt="3"/>
      <dgm:spPr>
        <a:prstGeom prst="round2DiagRect">
          <a:avLst>
            <a:gd name="adj1" fmla="val 29727"/>
            <a:gd name="adj2" fmla="val 0"/>
          </a:avLst>
        </a:prstGeom>
      </dgm:spPr>
    </dgm:pt>
    <dgm:pt modelId="{0086CC14-CC7D-48BA-9D27-6F64FF376A7C}" type="pres">
      <dgm:prSet presAssocID="{5562B62B-C170-42DB-BE54-529351F71F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604F1394-FA28-4535-88C0-49A397347981}" type="pres">
      <dgm:prSet presAssocID="{5562B62B-C170-42DB-BE54-529351F71FCF}" presName="spaceRect" presStyleCnt="0"/>
      <dgm:spPr/>
    </dgm:pt>
    <dgm:pt modelId="{15C5D697-D8EC-49E1-B3E3-BA8F0A5B30C3}" type="pres">
      <dgm:prSet presAssocID="{5562B62B-C170-42DB-BE54-529351F71FCF}" presName="textRect" presStyleLbl="revTx" presStyleIdx="1" presStyleCnt="3">
        <dgm:presLayoutVars>
          <dgm:chMax val="1"/>
          <dgm:chPref val="1"/>
        </dgm:presLayoutVars>
      </dgm:prSet>
      <dgm:spPr/>
    </dgm:pt>
    <dgm:pt modelId="{93E822DF-15E7-4498-9209-719ACB319E3C}" type="pres">
      <dgm:prSet presAssocID="{DD7DA36E-4C09-4924-8E8A-AF82A088F4D1}" presName="sibTrans" presStyleCnt="0"/>
      <dgm:spPr/>
    </dgm:pt>
    <dgm:pt modelId="{E850533C-464C-4A0C-9676-41337E466510}" type="pres">
      <dgm:prSet presAssocID="{B6C1D12B-62FC-46A8-880D-2F126F8401BF}" presName="compNode" presStyleCnt="0"/>
      <dgm:spPr/>
    </dgm:pt>
    <dgm:pt modelId="{162FF488-7985-4A45-B186-F50370D71D1F}" type="pres">
      <dgm:prSet presAssocID="{B6C1D12B-62FC-46A8-880D-2F126F8401BF}" presName="iconBgRect" presStyleLbl="bgShp" presStyleIdx="2" presStyleCnt="3"/>
      <dgm:spPr>
        <a:prstGeom prst="round2DiagRect">
          <a:avLst>
            <a:gd name="adj1" fmla="val 29727"/>
            <a:gd name="adj2" fmla="val 0"/>
          </a:avLst>
        </a:prstGeom>
      </dgm:spPr>
    </dgm:pt>
    <dgm:pt modelId="{103A53D1-9426-417B-ACD4-E18B60C08220}" type="pres">
      <dgm:prSet presAssocID="{B6C1D12B-62FC-46A8-880D-2F126F8401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A71AC7D-97BA-4A3F-ACEE-7FFBEF1D875F}" type="pres">
      <dgm:prSet presAssocID="{B6C1D12B-62FC-46A8-880D-2F126F8401BF}" presName="spaceRect" presStyleCnt="0"/>
      <dgm:spPr/>
    </dgm:pt>
    <dgm:pt modelId="{5151724D-D1A9-4714-BE20-8C5F192C8292}" type="pres">
      <dgm:prSet presAssocID="{B6C1D12B-62FC-46A8-880D-2F126F8401BF}" presName="textRect" presStyleLbl="revTx" presStyleIdx="2" presStyleCnt="3">
        <dgm:presLayoutVars>
          <dgm:chMax val="1"/>
          <dgm:chPref val="1"/>
        </dgm:presLayoutVars>
      </dgm:prSet>
      <dgm:spPr/>
    </dgm:pt>
  </dgm:ptLst>
  <dgm:cxnLst>
    <dgm:cxn modelId="{40EE790B-E987-4924-8F0D-78C3E6A88801}" type="presOf" srcId="{B6C1D12B-62FC-46A8-880D-2F126F8401BF}" destId="{5151724D-D1A9-4714-BE20-8C5F192C8292}" srcOrd="0" destOrd="0" presId="urn:microsoft.com/office/officeart/2018/5/layout/IconLeafLabelList"/>
    <dgm:cxn modelId="{219C0E18-A111-4C88-BFC5-78671DF6531B}" type="presOf" srcId="{5562B62B-C170-42DB-BE54-529351F71FCF}" destId="{15C5D697-D8EC-49E1-B3E3-BA8F0A5B30C3}" srcOrd="0" destOrd="0" presId="urn:microsoft.com/office/officeart/2018/5/layout/IconLeafLabelList"/>
    <dgm:cxn modelId="{C0F91469-D8A8-4235-97E0-003A08D1B868}" srcId="{6CB9A71B-5116-4BA8-8EB6-4B7A40D4FF08}" destId="{1CE415A8-BE32-4477-8D19-C563ECB690A7}" srcOrd="0" destOrd="0" parTransId="{4DB02324-8934-48B3-B28A-43D0D23AC024}" sibTransId="{0B2BE079-404D-4F74-A80B-2F65D2D52DED}"/>
    <dgm:cxn modelId="{5DE0217D-2F6D-428B-8908-83B62CB61E1C}" srcId="{6CB9A71B-5116-4BA8-8EB6-4B7A40D4FF08}" destId="{B6C1D12B-62FC-46A8-880D-2F126F8401BF}" srcOrd="2" destOrd="0" parTransId="{9049C15A-FFCF-4A78-A404-A5BD53FF2BA5}" sibTransId="{0536B5F9-CEF2-413C-BA09-CB9900AEFEED}"/>
    <dgm:cxn modelId="{D2B2FDCB-C5E1-42CC-AD1C-3ECC160DE756}" srcId="{6CB9A71B-5116-4BA8-8EB6-4B7A40D4FF08}" destId="{5562B62B-C170-42DB-BE54-529351F71FCF}" srcOrd="1" destOrd="0" parTransId="{44544C46-EC2C-4B32-A25C-A9F3E577EEAE}" sibTransId="{DD7DA36E-4C09-4924-8E8A-AF82A088F4D1}"/>
    <dgm:cxn modelId="{DB4111CE-81FF-4C37-A11E-7CA40B678E7E}" type="presOf" srcId="{1CE415A8-BE32-4477-8D19-C563ECB690A7}" destId="{0F9BA3C3-BB95-4DED-815B-44E2A18078A0}" srcOrd="0" destOrd="0" presId="urn:microsoft.com/office/officeart/2018/5/layout/IconLeafLabelList"/>
    <dgm:cxn modelId="{54734AE5-5D0D-4415-AF3A-86850D145022}" type="presOf" srcId="{6CB9A71B-5116-4BA8-8EB6-4B7A40D4FF08}" destId="{8B75F3F0-9544-470F-8083-58CCA76E507E}" srcOrd="0" destOrd="0" presId="urn:microsoft.com/office/officeart/2018/5/layout/IconLeafLabelList"/>
    <dgm:cxn modelId="{DD692D51-2375-4261-B4BA-E245780B2BD2}" type="presParOf" srcId="{8B75F3F0-9544-470F-8083-58CCA76E507E}" destId="{28266AFD-9B1B-4D18-88C5-690D0BAB9343}" srcOrd="0" destOrd="0" presId="urn:microsoft.com/office/officeart/2018/5/layout/IconLeafLabelList"/>
    <dgm:cxn modelId="{DBCBB5AA-329F-459D-9465-FBB398FEE750}" type="presParOf" srcId="{28266AFD-9B1B-4D18-88C5-690D0BAB9343}" destId="{5978F939-4DA5-456A-A52C-7EBE5D2CE6E4}" srcOrd="0" destOrd="0" presId="urn:microsoft.com/office/officeart/2018/5/layout/IconLeafLabelList"/>
    <dgm:cxn modelId="{D4899E44-05D3-41BD-8487-38AA80AFA329}" type="presParOf" srcId="{28266AFD-9B1B-4D18-88C5-690D0BAB9343}" destId="{B1F00312-04A1-49B1-AA7A-7EBB21CED553}" srcOrd="1" destOrd="0" presId="urn:microsoft.com/office/officeart/2018/5/layout/IconLeafLabelList"/>
    <dgm:cxn modelId="{1357C420-C9F7-4D82-AB32-1AA897DD4089}" type="presParOf" srcId="{28266AFD-9B1B-4D18-88C5-690D0BAB9343}" destId="{689E184D-8888-4DC2-978E-38A56D39C271}" srcOrd="2" destOrd="0" presId="urn:microsoft.com/office/officeart/2018/5/layout/IconLeafLabelList"/>
    <dgm:cxn modelId="{AA7E9729-5A65-4C70-BC69-ACBF958EDD00}" type="presParOf" srcId="{28266AFD-9B1B-4D18-88C5-690D0BAB9343}" destId="{0F9BA3C3-BB95-4DED-815B-44E2A18078A0}" srcOrd="3" destOrd="0" presId="urn:microsoft.com/office/officeart/2018/5/layout/IconLeafLabelList"/>
    <dgm:cxn modelId="{27F06C64-561A-449F-9DF1-95CF6669963A}" type="presParOf" srcId="{8B75F3F0-9544-470F-8083-58CCA76E507E}" destId="{405204A9-00B2-4F11-B8A8-369150AFE086}" srcOrd="1" destOrd="0" presId="urn:microsoft.com/office/officeart/2018/5/layout/IconLeafLabelList"/>
    <dgm:cxn modelId="{78154465-F2C9-47EC-BFB9-85DCCCAE3B74}" type="presParOf" srcId="{8B75F3F0-9544-470F-8083-58CCA76E507E}" destId="{D8286490-CE37-4455-8309-943D434FADAA}" srcOrd="2" destOrd="0" presId="urn:microsoft.com/office/officeart/2018/5/layout/IconLeafLabelList"/>
    <dgm:cxn modelId="{E82A7E12-EF3F-4D01-8554-E03BCA6A9E85}" type="presParOf" srcId="{D8286490-CE37-4455-8309-943D434FADAA}" destId="{14EC9BB3-6BE8-4300-96B5-0C7759FA425E}" srcOrd="0" destOrd="0" presId="urn:microsoft.com/office/officeart/2018/5/layout/IconLeafLabelList"/>
    <dgm:cxn modelId="{1829EFEF-B05A-4D73-918C-D9173B64645E}" type="presParOf" srcId="{D8286490-CE37-4455-8309-943D434FADAA}" destId="{0086CC14-CC7D-48BA-9D27-6F64FF376A7C}" srcOrd="1" destOrd="0" presId="urn:microsoft.com/office/officeart/2018/5/layout/IconLeafLabelList"/>
    <dgm:cxn modelId="{E7BCA576-8CD0-43F7-B3AF-447D28695B24}" type="presParOf" srcId="{D8286490-CE37-4455-8309-943D434FADAA}" destId="{604F1394-FA28-4535-88C0-49A397347981}" srcOrd="2" destOrd="0" presId="urn:microsoft.com/office/officeart/2018/5/layout/IconLeafLabelList"/>
    <dgm:cxn modelId="{FBE5DAA4-942F-48AB-B0BB-CC144CFC4FFC}" type="presParOf" srcId="{D8286490-CE37-4455-8309-943D434FADAA}" destId="{15C5D697-D8EC-49E1-B3E3-BA8F0A5B30C3}" srcOrd="3" destOrd="0" presId="urn:microsoft.com/office/officeart/2018/5/layout/IconLeafLabelList"/>
    <dgm:cxn modelId="{86A47D8E-6430-4C73-8AA9-BFE30C9B2833}" type="presParOf" srcId="{8B75F3F0-9544-470F-8083-58CCA76E507E}" destId="{93E822DF-15E7-4498-9209-719ACB319E3C}" srcOrd="3" destOrd="0" presId="urn:microsoft.com/office/officeart/2018/5/layout/IconLeafLabelList"/>
    <dgm:cxn modelId="{D8302CCD-69B7-4E2E-B37E-025C38D381F7}" type="presParOf" srcId="{8B75F3F0-9544-470F-8083-58CCA76E507E}" destId="{E850533C-464C-4A0C-9676-41337E466510}" srcOrd="4" destOrd="0" presId="urn:microsoft.com/office/officeart/2018/5/layout/IconLeafLabelList"/>
    <dgm:cxn modelId="{5F2F889F-BE4A-40C6-B0B9-FE2C3EBFDA9B}" type="presParOf" srcId="{E850533C-464C-4A0C-9676-41337E466510}" destId="{162FF488-7985-4A45-B186-F50370D71D1F}" srcOrd="0" destOrd="0" presId="urn:microsoft.com/office/officeart/2018/5/layout/IconLeafLabelList"/>
    <dgm:cxn modelId="{10DC78A4-8895-4002-B6C7-529445C4312D}" type="presParOf" srcId="{E850533C-464C-4A0C-9676-41337E466510}" destId="{103A53D1-9426-417B-ACD4-E18B60C08220}" srcOrd="1" destOrd="0" presId="urn:microsoft.com/office/officeart/2018/5/layout/IconLeafLabelList"/>
    <dgm:cxn modelId="{D46C0104-366D-45C5-868E-F83DEF466008}" type="presParOf" srcId="{E850533C-464C-4A0C-9676-41337E466510}" destId="{BA71AC7D-97BA-4A3F-ACEE-7FFBEF1D875F}" srcOrd="2" destOrd="0" presId="urn:microsoft.com/office/officeart/2018/5/layout/IconLeafLabelList"/>
    <dgm:cxn modelId="{9BBFF4E2-3121-426B-AAC1-7CCE51832ED1}" type="presParOf" srcId="{E850533C-464C-4A0C-9676-41337E466510}" destId="{5151724D-D1A9-4714-BE20-8C5F192C829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212DBC-1131-436E-B9DE-1CD4CC866C0E}" type="doc">
      <dgm:prSet loTypeId="urn:microsoft.com/office/officeart/2016/7/layout/LinearBlockProcessNumbered" loCatId="process" qsTypeId="urn:microsoft.com/office/officeart/2005/8/quickstyle/simple2" qsCatId="simple" csTypeId="urn:microsoft.com/office/officeart/2005/8/colors/colorful1" csCatId="colorful"/>
      <dgm:spPr/>
      <dgm:t>
        <a:bodyPr/>
        <a:lstStyle/>
        <a:p>
          <a:endParaRPr lang="en-US"/>
        </a:p>
      </dgm:t>
    </dgm:pt>
    <dgm:pt modelId="{2552B1EA-3CF2-411C-9298-BB6C2091D35A}">
      <dgm:prSet/>
      <dgm:spPr/>
      <dgm:t>
        <a:bodyPr/>
        <a:lstStyle/>
        <a:p>
          <a:r>
            <a:rPr lang="en-US"/>
            <a:t>Transmission medium analysis (wired, optical, wireless)</a:t>
          </a:r>
        </a:p>
      </dgm:t>
    </dgm:pt>
    <dgm:pt modelId="{3DA10B04-6D19-4879-9C9C-95C855AB4871}" type="parTrans" cxnId="{0A411257-980E-4494-8747-D65915D060B4}">
      <dgm:prSet/>
      <dgm:spPr/>
      <dgm:t>
        <a:bodyPr/>
        <a:lstStyle/>
        <a:p>
          <a:endParaRPr lang="en-US"/>
        </a:p>
      </dgm:t>
    </dgm:pt>
    <dgm:pt modelId="{0E1BF13F-55F9-4B9A-9F13-90BCE11739BA}" type="sibTrans" cxnId="{0A411257-980E-4494-8747-D65915D060B4}">
      <dgm:prSet phldrT="01" phldr="0"/>
      <dgm:spPr/>
      <dgm:t>
        <a:bodyPr/>
        <a:lstStyle/>
        <a:p>
          <a:r>
            <a:rPr lang="en-US"/>
            <a:t>01</a:t>
          </a:r>
        </a:p>
      </dgm:t>
    </dgm:pt>
    <dgm:pt modelId="{1D7B5751-D174-49D2-8249-322E0306785B}">
      <dgm:prSet/>
      <dgm:spPr/>
      <dgm:t>
        <a:bodyPr/>
        <a:lstStyle/>
        <a:p>
          <a:r>
            <a:rPr lang="en-US"/>
            <a:t>Evaluating and comparing modulation techniques</a:t>
          </a:r>
        </a:p>
      </dgm:t>
    </dgm:pt>
    <dgm:pt modelId="{35792E1C-DE2C-4ED8-9DE7-DD6C35BF755B}" type="parTrans" cxnId="{8F2660F3-89DA-4436-BF17-D36F6D50A199}">
      <dgm:prSet/>
      <dgm:spPr/>
      <dgm:t>
        <a:bodyPr/>
        <a:lstStyle/>
        <a:p>
          <a:endParaRPr lang="en-US"/>
        </a:p>
      </dgm:t>
    </dgm:pt>
    <dgm:pt modelId="{224B3244-7B5D-425C-B072-50FD425E82CC}" type="sibTrans" cxnId="{8F2660F3-89DA-4436-BF17-D36F6D50A199}">
      <dgm:prSet phldrT="02" phldr="0"/>
      <dgm:spPr/>
      <dgm:t>
        <a:bodyPr/>
        <a:lstStyle/>
        <a:p>
          <a:r>
            <a:rPr lang="en-US"/>
            <a:t>02</a:t>
          </a:r>
        </a:p>
      </dgm:t>
    </dgm:pt>
    <dgm:pt modelId="{3D4DE49F-AB97-4F59-A596-5E163C483891}">
      <dgm:prSet/>
      <dgm:spPr/>
      <dgm:t>
        <a:bodyPr/>
        <a:lstStyle/>
        <a:p>
          <a:r>
            <a:rPr lang="en-US"/>
            <a:t>Link budgeting and signal quality prediction</a:t>
          </a:r>
        </a:p>
      </dgm:t>
    </dgm:pt>
    <dgm:pt modelId="{AE53688A-6B3F-437A-871B-0CE0F6422417}" type="parTrans" cxnId="{95D712E5-51D3-4A74-BCBA-31B5722B395D}">
      <dgm:prSet/>
      <dgm:spPr/>
      <dgm:t>
        <a:bodyPr/>
        <a:lstStyle/>
        <a:p>
          <a:endParaRPr lang="en-US"/>
        </a:p>
      </dgm:t>
    </dgm:pt>
    <dgm:pt modelId="{AFA49DBD-3388-471C-876A-9FC10D58837C}" type="sibTrans" cxnId="{95D712E5-51D3-4A74-BCBA-31B5722B395D}">
      <dgm:prSet phldrT="03" phldr="0"/>
      <dgm:spPr/>
      <dgm:t>
        <a:bodyPr/>
        <a:lstStyle/>
        <a:p>
          <a:r>
            <a:rPr lang="en-US"/>
            <a:t>03</a:t>
          </a:r>
        </a:p>
      </dgm:t>
    </dgm:pt>
    <dgm:pt modelId="{711DB3DC-4AF4-442E-90BB-CD649F77778F}">
      <dgm:prSet/>
      <dgm:spPr/>
      <dgm:t>
        <a:bodyPr/>
        <a:lstStyle/>
        <a:p>
          <a:r>
            <a:rPr lang="en-US"/>
            <a:t>Application of real-world communication standards and practices</a:t>
          </a:r>
        </a:p>
      </dgm:t>
    </dgm:pt>
    <dgm:pt modelId="{235CC61E-1FA0-4751-AC6B-2171CA1FEEF0}" type="parTrans" cxnId="{80822663-359E-4163-832D-F971EB180C5D}">
      <dgm:prSet/>
      <dgm:spPr/>
      <dgm:t>
        <a:bodyPr/>
        <a:lstStyle/>
        <a:p>
          <a:endParaRPr lang="en-US"/>
        </a:p>
      </dgm:t>
    </dgm:pt>
    <dgm:pt modelId="{8473DA54-7BB1-4744-882C-DD5D0E912346}" type="sibTrans" cxnId="{80822663-359E-4163-832D-F971EB180C5D}">
      <dgm:prSet phldrT="04" phldr="0"/>
      <dgm:spPr/>
      <dgm:t>
        <a:bodyPr/>
        <a:lstStyle/>
        <a:p>
          <a:r>
            <a:rPr lang="en-US"/>
            <a:t>04</a:t>
          </a:r>
        </a:p>
      </dgm:t>
    </dgm:pt>
    <dgm:pt modelId="{7C8A9276-4CF5-4935-8241-B2DCF4915997}" type="pres">
      <dgm:prSet presAssocID="{DF212DBC-1131-436E-B9DE-1CD4CC866C0E}" presName="Name0" presStyleCnt="0">
        <dgm:presLayoutVars>
          <dgm:animLvl val="lvl"/>
          <dgm:resizeHandles val="exact"/>
        </dgm:presLayoutVars>
      </dgm:prSet>
      <dgm:spPr/>
    </dgm:pt>
    <dgm:pt modelId="{BC723A2E-6AA4-4D00-939A-19A43B6E6A02}" type="pres">
      <dgm:prSet presAssocID="{2552B1EA-3CF2-411C-9298-BB6C2091D35A}" presName="compositeNode" presStyleCnt="0">
        <dgm:presLayoutVars>
          <dgm:bulletEnabled val="1"/>
        </dgm:presLayoutVars>
      </dgm:prSet>
      <dgm:spPr/>
    </dgm:pt>
    <dgm:pt modelId="{90AF6E1D-8A4E-4AEB-815A-B3940F278151}" type="pres">
      <dgm:prSet presAssocID="{2552B1EA-3CF2-411C-9298-BB6C2091D35A}" presName="bgRect" presStyleLbl="alignNode1" presStyleIdx="0" presStyleCnt="4"/>
      <dgm:spPr/>
    </dgm:pt>
    <dgm:pt modelId="{CC857E0A-29E8-450F-AEB2-10C558E1D315}" type="pres">
      <dgm:prSet presAssocID="{0E1BF13F-55F9-4B9A-9F13-90BCE11739BA}" presName="sibTransNodeRect" presStyleLbl="alignNode1" presStyleIdx="0" presStyleCnt="4">
        <dgm:presLayoutVars>
          <dgm:chMax val="0"/>
          <dgm:bulletEnabled val="1"/>
        </dgm:presLayoutVars>
      </dgm:prSet>
      <dgm:spPr/>
    </dgm:pt>
    <dgm:pt modelId="{1337538F-CAAF-4E22-B63F-5DEF30FC1AC9}" type="pres">
      <dgm:prSet presAssocID="{2552B1EA-3CF2-411C-9298-BB6C2091D35A}" presName="nodeRect" presStyleLbl="alignNode1" presStyleIdx="0" presStyleCnt="4">
        <dgm:presLayoutVars>
          <dgm:bulletEnabled val="1"/>
        </dgm:presLayoutVars>
      </dgm:prSet>
      <dgm:spPr/>
    </dgm:pt>
    <dgm:pt modelId="{4D1F6FD0-F77C-41E1-BE6D-43D17801F810}" type="pres">
      <dgm:prSet presAssocID="{0E1BF13F-55F9-4B9A-9F13-90BCE11739BA}" presName="sibTrans" presStyleCnt="0"/>
      <dgm:spPr/>
    </dgm:pt>
    <dgm:pt modelId="{26658BF5-A90A-40E8-B950-68F9CCA47572}" type="pres">
      <dgm:prSet presAssocID="{1D7B5751-D174-49D2-8249-322E0306785B}" presName="compositeNode" presStyleCnt="0">
        <dgm:presLayoutVars>
          <dgm:bulletEnabled val="1"/>
        </dgm:presLayoutVars>
      </dgm:prSet>
      <dgm:spPr/>
    </dgm:pt>
    <dgm:pt modelId="{7F32BF7C-B514-491C-805A-FA6FB7C1385F}" type="pres">
      <dgm:prSet presAssocID="{1D7B5751-D174-49D2-8249-322E0306785B}" presName="bgRect" presStyleLbl="alignNode1" presStyleIdx="1" presStyleCnt="4"/>
      <dgm:spPr/>
    </dgm:pt>
    <dgm:pt modelId="{7B84F3ED-B698-44E5-9464-506AC621314F}" type="pres">
      <dgm:prSet presAssocID="{224B3244-7B5D-425C-B072-50FD425E82CC}" presName="sibTransNodeRect" presStyleLbl="alignNode1" presStyleIdx="1" presStyleCnt="4">
        <dgm:presLayoutVars>
          <dgm:chMax val="0"/>
          <dgm:bulletEnabled val="1"/>
        </dgm:presLayoutVars>
      </dgm:prSet>
      <dgm:spPr/>
    </dgm:pt>
    <dgm:pt modelId="{4EE4FC8C-E69A-4CEF-8633-9A812B3E816A}" type="pres">
      <dgm:prSet presAssocID="{1D7B5751-D174-49D2-8249-322E0306785B}" presName="nodeRect" presStyleLbl="alignNode1" presStyleIdx="1" presStyleCnt="4">
        <dgm:presLayoutVars>
          <dgm:bulletEnabled val="1"/>
        </dgm:presLayoutVars>
      </dgm:prSet>
      <dgm:spPr/>
    </dgm:pt>
    <dgm:pt modelId="{274455E0-768D-4C20-B8DF-9D0FE5FE82F6}" type="pres">
      <dgm:prSet presAssocID="{224B3244-7B5D-425C-B072-50FD425E82CC}" presName="sibTrans" presStyleCnt="0"/>
      <dgm:spPr/>
    </dgm:pt>
    <dgm:pt modelId="{2E4815C4-9A20-42F4-92F6-B9736BC36BF6}" type="pres">
      <dgm:prSet presAssocID="{3D4DE49F-AB97-4F59-A596-5E163C483891}" presName="compositeNode" presStyleCnt="0">
        <dgm:presLayoutVars>
          <dgm:bulletEnabled val="1"/>
        </dgm:presLayoutVars>
      </dgm:prSet>
      <dgm:spPr/>
    </dgm:pt>
    <dgm:pt modelId="{34040B87-F700-4EDD-86BD-18216EE08C3C}" type="pres">
      <dgm:prSet presAssocID="{3D4DE49F-AB97-4F59-A596-5E163C483891}" presName="bgRect" presStyleLbl="alignNode1" presStyleIdx="2" presStyleCnt="4"/>
      <dgm:spPr/>
    </dgm:pt>
    <dgm:pt modelId="{490742EC-01E6-4588-8656-90C959FFF6ED}" type="pres">
      <dgm:prSet presAssocID="{AFA49DBD-3388-471C-876A-9FC10D58837C}" presName="sibTransNodeRect" presStyleLbl="alignNode1" presStyleIdx="2" presStyleCnt="4">
        <dgm:presLayoutVars>
          <dgm:chMax val="0"/>
          <dgm:bulletEnabled val="1"/>
        </dgm:presLayoutVars>
      </dgm:prSet>
      <dgm:spPr/>
    </dgm:pt>
    <dgm:pt modelId="{5FC7E0F6-0196-47EA-918E-315DC436C94C}" type="pres">
      <dgm:prSet presAssocID="{3D4DE49F-AB97-4F59-A596-5E163C483891}" presName="nodeRect" presStyleLbl="alignNode1" presStyleIdx="2" presStyleCnt="4">
        <dgm:presLayoutVars>
          <dgm:bulletEnabled val="1"/>
        </dgm:presLayoutVars>
      </dgm:prSet>
      <dgm:spPr/>
    </dgm:pt>
    <dgm:pt modelId="{9C7470FE-A234-45B6-ACB3-6EBF1FE8CB8E}" type="pres">
      <dgm:prSet presAssocID="{AFA49DBD-3388-471C-876A-9FC10D58837C}" presName="sibTrans" presStyleCnt="0"/>
      <dgm:spPr/>
    </dgm:pt>
    <dgm:pt modelId="{F071C4AC-917C-4FBC-8957-EDAFFD4B2AC8}" type="pres">
      <dgm:prSet presAssocID="{711DB3DC-4AF4-442E-90BB-CD649F77778F}" presName="compositeNode" presStyleCnt="0">
        <dgm:presLayoutVars>
          <dgm:bulletEnabled val="1"/>
        </dgm:presLayoutVars>
      </dgm:prSet>
      <dgm:spPr/>
    </dgm:pt>
    <dgm:pt modelId="{E4A72673-4B59-46F6-A55A-1879742FABB3}" type="pres">
      <dgm:prSet presAssocID="{711DB3DC-4AF4-442E-90BB-CD649F77778F}" presName="bgRect" presStyleLbl="alignNode1" presStyleIdx="3" presStyleCnt="4"/>
      <dgm:spPr/>
    </dgm:pt>
    <dgm:pt modelId="{01AFDBDD-4176-43E0-A149-C67A2424B6C3}" type="pres">
      <dgm:prSet presAssocID="{8473DA54-7BB1-4744-882C-DD5D0E912346}" presName="sibTransNodeRect" presStyleLbl="alignNode1" presStyleIdx="3" presStyleCnt="4">
        <dgm:presLayoutVars>
          <dgm:chMax val="0"/>
          <dgm:bulletEnabled val="1"/>
        </dgm:presLayoutVars>
      </dgm:prSet>
      <dgm:spPr/>
    </dgm:pt>
    <dgm:pt modelId="{A447214C-E4C4-45E8-AD71-09EABC4B392C}" type="pres">
      <dgm:prSet presAssocID="{711DB3DC-4AF4-442E-90BB-CD649F77778F}" presName="nodeRect" presStyleLbl="alignNode1" presStyleIdx="3" presStyleCnt="4">
        <dgm:presLayoutVars>
          <dgm:bulletEnabled val="1"/>
        </dgm:presLayoutVars>
      </dgm:prSet>
      <dgm:spPr/>
    </dgm:pt>
  </dgm:ptLst>
  <dgm:cxnLst>
    <dgm:cxn modelId="{72BC5000-9AE5-42A8-A453-DAF9C47A3BD7}" type="presOf" srcId="{711DB3DC-4AF4-442E-90BB-CD649F77778F}" destId="{E4A72673-4B59-46F6-A55A-1879742FABB3}" srcOrd="0" destOrd="0" presId="urn:microsoft.com/office/officeart/2016/7/layout/LinearBlockProcessNumbered"/>
    <dgm:cxn modelId="{F37E5F01-5439-4E9D-9433-EEA1F61FCBDE}" type="presOf" srcId="{1D7B5751-D174-49D2-8249-322E0306785B}" destId="{4EE4FC8C-E69A-4CEF-8633-9A812B3E816A}" srcOrd="1" destOrd="0" presId="urn:microsoft.com/office/officeart/2016/7/layout/LinearBlockProcessNumbered"/>
    <dgm:cxn modelId="{AE8B0129-1277-4B39-863F-C3C1C49BA44A}" type="presOf" srcId="{AFA49DBD-3388-471C-876A-9FC10D58837C}" destId="{490742EC-01E6-4588-8656-90C959FFF6ED}" srcOrd="0" destOrd="0" presId="urn:microsoft.com/office/officeart/2016/7/layout/LinearBlockProcessNumbered"/>
    <dgm:cxn modelId="{BF3B1538-A514-411A-AEC5-63E91F3F7600}" type="presOf" srcId="{DF212DBC-1131-436E-B9DE-1CD4CC866C0E}" destId="{7C8A9276-4CF5-4935-8241-B2DCF4915997}" srcOrd="0" destOrd="0" presId="urn:microsoft.com/office/officeart/2016/7/layout/LinearBlockProcessNumbered"/>
    <dgm:cxn modelId="{CFB87139-9C72-4D59-A907-D05274926C7E}" type="presOf" srcId="{8473DA54-7BB1-4744-882C-DD5D0E912346}" destId="{01AFDBDD-4176-43E0-A149-C67A2424B6C3}" srcOrd="0" destOrd="0" presId="urn:microsoft.com/office/officeart/2016/7/layout/LinearBlockProcessNumbered"/>
    <dgm:cxn modelId="{5FE51640-CE13-4B9D-A2D1-6B6405BF690F}" type="presOf" srcId="{224B3244-7B5D-425C-B072-50FD425E82CC}" destId="{7B84F3ED-B698-44E5-9464-506AC621314F}" srcOrd="0" destOrd="0" presId="urn:microsoft.com/office/officeart/2016/7/layout/LinearBlockProcessNumbered"/>
    <dgm:cxn modelId="{80822663-359E-4163-832D-F971EB180C5D}" srcId="{DF212DBC-1131-436E-B9DE-1CD4CC866C0E}" destId="{711DB3DC-4AF4-442E-90BB-CD649F77778F}" srcOrd="3" destOrd="0" parTransId="{235CC61E-1FA0-4751-AC6B-2171CA1FEEF0}" sibTransId="{8473DA54-7BB1-4744-882C-DD5D0E912346}"/>
    <dgm:cxn modelId="{6FFE4A72-3BF6-45D4-AE76-62F946CB15E1}" type="presOf" srcId="{0E1BF13F-55F9-4B9A-9F13-90BCE11739BA}" destId="{CC857E0A-29E8-450F-AEB2-10C558E1D315}" srcOrd="0" destOrd="0" presId="urn:microsoft.com/office/officeart/2016/7/layout/LinearBlockProcessNumbered"/>
    <dgm:cxn modelId="{0A411257-980E-4494-8747-D65915D060B4}" srcId="{DF212DBC-1131-436E-B9DE-1CD4CC866C0E}" destId="{2552B1EA-3CF2-411C-9298-BB6C2091D35A}" srcOrd="0" destOrd="0" parTransId="{3DA10B04-6D19-4879-9C9C-95C855AB4871}" sibTransId="{0E1BF13F-55F9-4B9A-9F13-90BCE11739BA}"/>
    <dgm:cxn modelId="{89103D87-D170-454B-A67F-FD07FCAD6AA9}" type="presOf" srcId="{2552B1EA-3CF2-411C-9298-BB6C2091D35A}" destId="{90AF6E1D-8A4E-4AEB-815A-B3940F278151}" srcOrd="0" destOrd="0" presId="urn:microsoft.com/office/officeart/2016/7/layout/LinearBlockProcessNumbered"/>
    <dgm:cxn modelId="{D451F297-0C0C-41FF-A768-703CA6F47BDF}" type="presOf" srcId="{3D4DE49F-AB97-4F59-A596-5E163C483891}" destId="{34040B87-F700-4EDD-86BD-18216EE08C3C}" srcOrd="0" destOrd="0" presId="urn:microsoft.com/office/officeart/2016/7/layout/LinearBlockProcessNumbered"/>
    <dgm:cxn modelId="{2FD57FC6-5B48-4DFB-BEE0-B20F86391627}" type="presOf" srcId="{2552B1EA-3CF2-411C-9298-BB6C2091D35A}" destId="{1337538F-CAAF-4E22-B63F-5DEF30FC1AC9}" srcOrd="1" destOrd="0" presId="urn:microsoft.com/office/officeart/2016/7/layout/LinearBlockProcessNumbered"/>
    <dgm:cxn modelId="{1E4DBFD6-3DAF-4B17-A67B-E13973E27B4C}" type="presOf" srcId="{3D4DE49F-AB97-4F59-A596-5E163C483891}" destId="{5FC7E0F6-0196-47EA-918E-315DC436C94C}" srcOrd="1" destOrd="0" presId="urn:microsoft.com/office/officeart/2016/7/layout/LinearBlockProcessNumbered"/>
    <dgm:cxn modelId="{60DDECE1-AB5A-4CC4-9B1F-FA81B983F419}" type="presOf" srcId="{1D7B5751-D174-49D2-8249-322E0306785B}" destId="{7F32BF7C-B514-491C-805A-FA6FB7C1385F}" srcOrd="0" destOrd="0" presId="urn:microsoft.com/office/officeart/2016/7/layout/LinearBlockProcessNumbered"/>
    <dgm:cxn modelId="{95D712E5-51D3-4A74-BCBA-31B5722B395D}" srcId="{DF212DBC-1131-436E-B9DE-1CD4CC866C0E}" destId="{3D4DE49F-AB97-4F59-A596-5E163C483891}" srcOrd="2" destOrd="0" parTransId="{AE53688A-6B3F-437A-871B-0CE0F6422417}" sibTransId="{AFA49DBD-3388-471C-876A-9FC10D58837C}"/>
    <dgm:cxn modelId="{8F2660F3-89DA-4436-BF17-D36F6D50A199}" srcId="{DF212DBC-1131-436E-B9DE-1CD4CC866C0E}" destId="{1D7B5751-D174-49D2-8249-322E0306785B}" srcOrd="1" destOrd="0" parTransId="{35792E1C-DE2C-4ED8-9DE7-DD6C35BF755B}" sibTransId="{224B3244-7B5D-425C-B072-50FD425E82CC}"/>
    <dgm:cxn modelId="{AF94D9F9-4298-4F58-A7D5-A9D7F2789182}" type="presOf" srcId="{711DB3DC-4AF4-442E-90BB-CD649F77778F}" destId="{A447214C-E4C4-45E8-AD71-09EABC4B392C}" srcOrd="1" destOrd="0" presId="urn:microsoft.com/office/officeart/2016/7/layout/LinearBlockProcessNumbered"/>
    <dgm:cxn modelId="{7C959E04-3224-48BD-A902-DAC32F632A75}" type="presParOf" srcId="{7C8A9276-4CF5-4935-8241-B2DCF4915997}" destId="{BC723A2E-6AA4-4D00-939A-19A43B6E6A02}" srcOrd="0" destOrd="0" presId="urn:microsoft.com/office/officeart/2016/7/layout/LinearBlockProcessNumbered"/>
    <dgm:cxn modelId="{EECC36C4-3F13-4554-90B7-6F701F24BA31}" type="presParOf" srcId="{BC723A2E-6AA4-4D00-939A-19A43B6E6A02}" destId="{90AF6E1D-8A4E-4AEB-815A-B3940F278151}" srcOrd="0" destOrd="0" presId="urn:microsoft.com/office/officeart/2016/7/layout/LinearBlockProcessNumbered"/>
    <dgm:cxn modelId="{E4E7D701-B1E4-46EC-BF40-95A7068F61BA}" type="presParOf" srcId="{BC723A2E-6AA4-4D00-939A-19A43B6E6A02}" destId="{CC857E0A-29E8-450F-AEB2-10C558E1D315}" srcOrd="1" destOrd="0" presId="urn:microsoft.com/office/officeart/2016/7/layout/LinearBlockProcessNumbered"/>
    <dgm:cxn modelId="{D1746AB9-A881-42F6-B2F4-0575C54C6A96}" type="presParOf" srcId="{BC723A2E-6AA4-4D00-939A-19A43B6E6A02}" destId="{1337538F-CAAF-4E22-B63F-5DEF30FC1AC9}" srcOrd="2" destOrd="0" presId="urn:microsoft.com/office/officeart/2016/7/layout/LinearBlockProcessNumbered"/>
    <dgm:cxn modelId="{8998B677-9B8A-4321-A5AD-1053C649A93C}" type="presParOf" srcId="{7C8A9276-4CF5-4935-8241-B2DCF4915997}" destId="{4D1F6FD0-F77C-41E1-BE6D-43D17801F810}" srcOrd="1" destOrd="0" presId="urn:microsoft.com/office/officeart/2016/7/layout/LinearBlockProcessNumbered"/>
    <dgm:cxn modelId="{17750994-7E86-4CA8-938E-E3B54D2FF356}" type="presParOf" srcId="{7C8A9276-4CF5-4935-8241-B2DCF4915997}" destId="{26658BF5-A90A-40E8-B950-68F9CCA47572}" srcOrd="2" destOrd="0" presId="urn:microsoft.com/office/officeart/2016/7/layout/LinearBlockProcessNumbered"/>
    <dgm:cxn modelId="{40C8B13F-5BFE-4843-AC91-D258F188E9A7}" type="presParOf" srcId="{26658BF5-A90A-40E8-B950-68F9CCA47572}" destId="{7F32BF7C-B514-491C-805A-FA6FB7C1385F}" srcOrd="0" destOrd="0" presId="urn:microsoft.com/office/officeart/2016/7/layout/LinearBlockProcessNumbered"/>
    <dgm:cxn modelId="{00A412E3-9AA9-4F35-A45F-574C03F42A9F}" type="presParOf" srcId="{26658BF5-A90A-40E8-B950-68F9CCA47572}" destId="{7B84F3ED-B698-44E5-9464-506AC621314F}" srcOrd="1" destOrd="0" presId="urn:microsoft.com/office/officeart/2016/7/layout/LinearBlockProcessNumbered"/>
    <dgm:cxn modelId="{D65A8D30-B87A-4D66-B35C-E130A8E00508}" type="presParOf" srcId="{26658BF5-A90A-40E8-B950-68F9CCA47572}" destId="{4EE4FC8C-E69A-4CEF-8633-9A812B3E816A}" srcOrd="2" destOrd="0" presId="urn:microsoft.com/office/officeart/2016/7/layout/LinearBlockProcessNumbered"/>
    <dgm:cxn modelId="{FFBAF667-9D43-4C71-B7F5-C08F101E371C}" type="presParOf" srcId="{7C8A9276-4CF5-4935-8241-B2DCF4915997}" destId="{274455E0-768D-4C20-B8DF-9D0FE5FE82F6}" srcOrd="3" destOrd="0" presId="urn:microsoft.com/office/officeart/2016/7/layout/LinearBlockProcessNumbered"/>
    <dgm:cxn modelId="{BD753404-9C5E-4578-B2F2-8C0E4433F015}" type="presParOf" srcId="{7C8A9276-4CF5-4935-8241-B2DCF4915997}" destId="{2E4815C4-9A20-42F4-92F6-B9736BC36BF6}" srcOrd="4" destOrd="0" presId="urn:microsoft.com/office/officeart/2016/7/layout/LinearBlockProcessNumbered"/>
    <dgm:cxn modelId="{70A06416-A55B-4B41-BE01-84CB4B835502}" type="presParOf" srcId="{2E4815C4-9A20-42F4-92F6-B9736BC36BF6}" destId="{34040B87-F700-4EDD-86BD-18216EE08C3C}" srcOrd="0" destOrd="0" presId="urn:microsoft.com/office/officeart/2016/7/layout/LinearBlockProcessNumbered"/>
    <dgm:cxn modelId="{6F34B239-B9DF-46B0-8537-7E4E19A8D8A8}" type="presParOf" srcId="{2E4815C4-9A20-42F4-92F6-B9736BC36BF6}" destId="{490742EC-01E6-4588-8656-90C959FFF6ED}" srcOrd="1" destOrd="0" presId="urn:microsoft.com/office/officeart/2016/7/layout/LinearBlockProcessNumbered"/>
    <dgm:cxn modelId="{A56FF80A-EB0C-4371-9818-511DD083145B}" type="presParOf" srcId="{2E4815C4-9A20-42F4-92F6-B9736BC36BF6}" destId="{5FC7E0F6-0196-47EA-918E-315DC436C94C}" srcOrd="2" destOrd="0" presId="urn:microsoft.com/office/officeart/2016/7/layout/LinearBlockProcessNumbered"/>
    <dgm:cxn modelId="{16C83231-8BFB-4257-91C0-91C20002A9FC}" type="presParOf" srcId="{7C8A9276-4CF5-4935-8241-B2DCF4915997}" destId="{9C7470FE-A234-45B6-ACB3-6EBF1FE8CB8E}" srcOrd="5" destOrd="0" presId="urn:microsoft.com/office/officeart/2016/7/layout/LinearBlockProcessNumbered"/>
    <dgm:cxn modelId="{6A3CD7F5-FABE-492A-8A4B-B3ED38AC555F}" type="presParOf" srcId="{7C8A9276-4CF5-4935-8241-B2DCF4915997}" destId="{F071C4AC-917C-4FBC-8957-EDAFFD4B2AC8}" srcOrd="6" destOrd="0" presId="urn:microsoft.com/office/officeart/2016/7/layout/LinearBlockProcessNumbered"/>
    <dgm:cxn modelId="{A88E0223-A527-458A-BFB7-C14A26E11F46}" type="presParOf" srcId="{F071C4AC-917C-4FBC-8957-EDAFFD4B2AC8}" destId="{E4A72673-4B59-46F6-A55A-1879742FABB3}" srcOrd="0" destOrd="0" presId="urn:microsoft.com/office/officeart/2016/7/layout/LinearBlockProcessNumbered"/>
    <dgm:cxn modelId="{F404A9A1-EB54-4A11-B388-D47172ACE2A9}" type="presParOf" srcId="{F071C4AC-917C-4FBC-8957-EDAFFD4B2AC8}" destId="{01AFDBDD-4176-43E0-A149-C67A2424B6C3}" srcOrd="1" destOrd="0" presId="urn:microsoft.com/office/officeart/2016/7/layout/LinearBlockProcessNumbered"/>
    <dgm:cxn modelId="{B83E33A8-703D-432B-990C-7883D95C5E05}" type="presParOf" srcId="{F071C4AC-917C-4FBC-8957-EDAFFD4B2AC8}" destId="{A447214C-E4C4-45E8-AD71-09EABC4B392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50877-B8C0-4FE2-B6DB-B88F20C8574C}">
      <dsp:nvSpPr>
        <dsp:cNvPr id="0" name=""/>
        <dsp:cNvSpPr/>
      </dsp:nvSpPr>
      <dsp:spPr>
        <a:xfrm>
          <a:off x="0" y="2766"/>
          <a:ext cx="3084892" cy="58936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E5F84-64F2-4718-BACC-301BBCDC9D3A}">
      <dsp:nvSpPr>
        <dsp:cNvPr id="0" name=""/>
        <dsp:cNvSpPr/>
      </dsp:nvSpPr>
      <dsp:spPr>
        <a:xfrm>
          <a:off x="178282" y="135373"/>
          <a:ext cx="324149" cy="3241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9CA6C-A0F7-4BE8-9B77-EE5C9EF005B7}">
      <dsp:nvSpPr>
        <dsp:cNvPr id="0" name=""/>
        <dsp:cNvSpPr/>
      </dsp:nvSpPr>
      <dsp:spPr>
        <a:xfrm>
          <a:off x="680714" y="2766"/>
          <a:ext cx="2404177" cy="5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374" tIns="62374" rIns="62374" bIns="62374" numCol="1" spcCol="1270" anchor="ctr" anchorCtr="0">
          <a:noAutofit/>
        </a:bodyPr>
        <a:lstStyle/>
        <a:p>
          <a:pPr marL="0" lvl="0" indent="0" algn="l" defTabSz="622300">
            <a:lnSpc>
              <a:spcPct val="100000"/>
            </a:lnSpc>
            <a:spcBef>
              <a:spcPct val="0"/>
            </a:spcBef>
            <a:spcAft>
              <a:spcPct val="35000"/>
            </a:spcAft>
            <a:buNone/>
          </a:pPr>
          <a:r>
            <a:rPr lang="en-US" sz="1400" kern="1200" dirty="0"/>
            <a:t>Baseband/Modulation Basics</a:t>
          </a:r>
        </a:p>
      </dsp:txBody>
      <dsp:txXfrm>
        <a:off x="680714" y="2766"/>
        <a:ext cx="2404177" cy="589363"/>
      </dsp:txXfrm>
    </dsp:sp>
    <dsp:sp modelId="{B9A40EDB-694E-464C-8356-AEE8787842F2}">
      <dsp:nvSpPr>
        <dsp:cNvPr id="0" name=""/>
        <dsp:cNvSpPr/>
      </dsp:nvSpPr>
      <dsp:spPr>
        <a:xfrm>
          <a:off x="0" y="739471"/>
          <a:ext cx="3084892" cy="589363"/>
        </a:xfrm>
        <a:prstGeom prst="roundRect">
          <a:avLst>
            <a:gd name="adj" fmla="val 10000"/>
          </a:avLst>
        </a:prstGeom>
        <a:solidFill>
          <a:schemeClr val="accent5">
            <a:hueOff val="1065261"/>
            <a:satOff val="-7052"/>
            <a:lumOff val="-1225"/>
            <a:alphaOff val="0"/>
          </a:schemeClr>
        </a:solidFill>
        <a:ln>
          <a:noFill/>
        </a:ln>
        <a:effectLst/>
      </dsp:spPr>
      <dsp:style>
        <a:lnRef idx="0">
          <a:scrgbClr r="0" g="0" b="0"/>
        </a:lnRef>
        <a:fillRef idx="1">
          <a:scrgbClr r="0" g="0" b="0"/>
        </a:fillRef>
        <a:effectRef idx="0">
          <a:scrgbClr r="0" g="0" b="0"/>
        </a:effectRef>
        <a:fontRef idx="minor"/>
      </dsp:style>
    </dsp:sp>
    <dsp:sp modelId="{8B8D9FA1-74BB-4EA5-B65F-49B870DCE4EB}">
      <dsp:nvSpPr>
        <dsp:cNvPr id="0" name=""/>
        <dsp:cNvSpPr/>
      </dsp:nvSpPr>
      <dsp:spPr>
        <a:xfrm>
          <a:off x="178282" y="872077"/>
          <a:ext cx="324149" cy="3241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8831D-960B-4D2D-A65E-513B92084C01}">
      <dsp:nvSpPr>
        <dsp:cNvPr id="0" name=""/>
        <dsp:cNvSpPr/>
      </dsp:nvSpPr>
      <dsp:spPr>
        <a:xfrm>
          <a:off x="680714" y="739471"/>
          <a:ext cx="2404177" cy="5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374" tIns="62374" rIns="62374" bIns="62374" numCol="1" spcCol="1270" anchor="ctr" anchorCtr="0">
          <a:noAutofit/>
        </a:bodyPr>
        <a:lstStyle/>
        <a:p>
          <a:pPr marL="0" lvl="0" indent="0" algn="l" defTabSz="622300">
            <a:lnSpc>
              <a:spcPct val="100000"/>
            </a:lnSpc>
            <a:spcBef>
              <a:spcPct val="0"/>
            </a:spcBef>
            <a:spcAft>
              <a:spcPct val="35000"/>
            </a:spcAft>
            <a:buNone/>
          </a:pPr>
          <a:r>
            <a:rPr lang="en-US" sz="1400" kern="1200" dirty="0"/>
            <a:t>PCM and Line Codes</a:t>
          </a:r>
        </a:p>
      </dsp:txBody>
      <dsp:txXfrm>
        <a:off x="680714" y="739471"/>
        <a:ext cx="2404177" cy="589363"/>
      </dsp:txXfrm>
    </dsp:sp>
    <dsp:sp modelId="{9DD6C5DE-B838-492F-B4A8-49E4DE8C5CF5}">
      <dsp:nvSpPr>
        <dsp:cNvPr id="0" name=""/>
        <dsp:cNvSpPr/>
      </dsp:nvSpPr>
      <dsp:spPr>
        <a:xfrm>
          <a:off x="0" y="1476175"/>
          <a:ext cx="3084892" cy="589363"/>
        </a:xfrm>
        <a:prstGeom prst="roundRect">
          <a:avLst>
            <a:gd name="adj" fmla="val 10000"/>
          </a:avLst>
        </a:prstGeom>
        <a:solidFill>
          <a:schemeClr val="accent5">
            <a:hueOff val="2130522"/>
            <a:satOff val="-14104"/>
            <a:lumOff val="-2451"/>
            <a:alphaOff val="0"/>
          </a:schemeClr>
        </a:solidFill>
        <a:ln>
          <a:noFill/>
        </a:ln>
        <a:effectLst/>
      </dsp:spPr>
      <dsp:style>
        <a:lnRef idx="0">
          <a:scrgbClr r="0" g="0" b="0"/>
        </a:lnRef>
        <a:fillRef idx="1">
          <a:scrgbClr r="0" g="0" b="0"/>
        </a:fillRef>
        <a:effectRef idx="0">
          <a:scrgbClr r="0" g="0" b="0"/>
        </a:effectRef>
        <a:fontRef idx="minor"/>
      </dsp:style>
    </dsp:sp>
    <dsp:sp modelId="{3CD2D8A7-CAF8-4A2F-A324-BDF8CFA66908}">
      <dsp:nvSpPr>
        <dsp:cNvPr id="0" name=""/>
        <dsp:cNvSpPr/>
      </dsp:nvSpPr>
      <dsp:spPr>
        <a:xfrm>
          <a:off x="178282" y="1608782"/>
          <a:ext cx="324149" cy="32414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97BE5-E798-4AEE-9404-4E43192F5136}">
      <dsp:nvSpPr>
        <dsp:cNvPr id="0" name=""/>
        <dsp:cNvSpPr/>
      </dsp:nvSpPr>
      <dsp:spPr>
        <a:xfrm>
          <a:off x="680714" y="1476175"/>
          <a:ext cx="2404177" cy="5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374" tIns="62374" rIns="62374" bIns="62374" numCol="1" spcCol="1270" anchor="ctr" anchorCtr="0">
          <a:noAutofit/>
        </a:bodyPr>
        <a:lstStyle/>
        <a:p>
          <a:pPr marL="0" lvl="0" indent="0" algn="l" defTabSz="622300">
            <a:lnSpc>
              <a:spcPct val="100000"/>
            </a:lnSpc>
            <a:spcBef>
              <a:spcPct val="0"/>
            </a:spcBef>
            <a:spcAft>
              <a:spcPct val="35000"/>
            </a:spcAft>
            <a:buNone/>
          </a:pPr>
          <a:r>
            <a:rPr lang="en-US" sz="1400" kern="1200" dirty="0"/>
            <a:t>Cables and Cabling Standards</a:t>
          </a:r>
        </a:p>
      </dsp:txBody>
      <dsp:txXfrm>
        <a:off x="680714" y="1476175"/>
        <a:ext cx="2404177" cy="589363"/>
      </dsp:txXfrm>
    </dsp:sp>
    <dsp:sp modelId="{984F7435-4B4C-47D4-B03E-CC8917BDBDBB}">
      <dsp:nvSpPr>
        <dsp:cNvPr id="0" name=""/>
        <dsp:cNvSpPr/>
      </dsp:nvSpPr>
      <dsp:spPr>
        <a:xfrm>
          <a:off x="0" y="2212879"/>
          <a:ext cx="3084892" cy="589363"/>
        </a:xfrm>
        <a:prstGeom prst="roundRect">
          <a:avLst>
            <a:gd name="adj" fmla="val 10000"/>
          </a:avLst>
        </a:prstGeom>
        <a:solidFill>
          <a:schemeClr val="accent5">
            <a:hueOff val="3195783"/>
            <a:satOff val="-21155"/>
            <a:lumOff val="-3676"/>
            <a:alphaOff val="0"/>
          </a:schemeClr>
        </a:solidFill>
        <a:ln>
          <a:noFill/>
        </a:ln>
        <a:effectLst/>
      </dsp:spPr>
      <dsp:style>
        <a:lnRef idx="0">
          <a:scrgbClr r="0" g="0" b="0"/>
        </a:lnRef>
        <a:fillRef idx="1">
          <a:scrgbClr r="0" g="0" b="0"/>
        </a:fillRef>
        <a:effectRef idx="0">
          <a:scrgbClr r="0" g="0" b="0"/>
        </a:effectRef>
        <a:fontRef idx="minor"/>
      </dsp:style>
    </dsp:sp>
    <dsp:sp modelId="{D3271400-E9D7-4481-8E98-7952ACC542C2}">
      <dsp:nvSpPr>
        <dsp:cNvPr id="0" name=""/>
        <dsp:cNvSpPr/>
      </dsp:nvSpPr>
      <dsp:spPr>
        <a:xfrm>
          <a:off x="178282" y="2345486"/>
          <a:ext cx="324149" cy="32414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A86B5-8AF6-40E0-BDDB-512587036C8B}">
      <dsp:nvSpPr>
        <dsp:cNvPr id="0" name=""/>
        <dsp:cNvSpPr/>
      </dsp:nvSpPr>
      <dsp:spPr>
        <a:xfrm>
          <a:off x="680714" y="2212879"/>
          <a:ext cx="2404177" cy="5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374" tIns="62374" rIns="62374" bIns="62374" numCol="1" spcCol="1270" anchor="ctr" anchorCtr="0">
          <a:noAutofit/>
        </a:bodyPr>
        <a:lstStyle/>
        <a:p>
          <a:pPr marL="0" lvl="0" indent="0" algn="l" defTabSz="622300">
            <a:lnSpc>
              <a:spcPct val="100000"/>
            </a:lnSpc>
            <a:spcBef>
              <a:spcPct val="0"/>
            </a:spcBef>
            <a:spcAft>
              <a:spcPct val="35000"/>
            </a:spcAft>
            <a:buNone/>
          </a:pPr>
          <a:r>
            <a:rPr lang="en-US" sz="1400" kern="1200" dirty="0"/>
            <a:t>Antennas and Free Space Path</a:t>
          </a:r>
        </a:p>
      </dsp:txBody>
      <dsp:txXfrm>
        <a:off x="680714" y="2212879"/>
        <a:ext cx="2404177" cy="589363"/>
      </dsp:txXfrm>
    </dsp:sp>
    <dsp:sp modelId="{1CC3F200-1648-4D0B-801B-64F1F2B1D1FC}">
      <dsp:nvSpPr>
        <dsp:cNvPr id="0" name=""/>
        <dsp:cNvSpPr/>
      </dsp:nvSpPr>
      <dsp:spPr>
        <a:xfrm>
          <a:off x="0" y="2949583"/>
          <a:ext cx="3084892" cy="589363"/>
        </a:xfrm>
        <a:prstGeom prst="roundRect">
          <a:avLst>
            <a:gd name="adj" fmla="val 10000"/>
          </a:avLst>
        </a:prstGeom>
        <a:solidFill>
          <a:schemeClr val="accent5">
            <a:hueOff val="4261045"/>
            <a:satOff val="-28207"/>
            <a:lumOff val="-4902"/>
            <a:alphaOff val="0"/>
          </a:schemeClr>
        </a:solidFill>
        <a:ln>
          <a:noFill/>
        </a:ln>
        <a:effectLst/>
      </dsp:spPr>
      <dsp:style>
        <a:lnRef idx="0">
          <a:scrgbClr r="0" g="0" b="0"/>
        </a:lnRef>
        <a:fillRef idx="1">
          <a:scrgbClr r="0" g="0" b="0"/>
        </a:fillRef>
        <a:effectRef idx="0">
          <a:scrgbClr r="0" g="0" b="0"/>
        </a:effectRef>
        <a:fontRef idx="minor"/>
      </dsp:style>
    </dsp:sp>
    <dsp:sp modelId="{AD9A0DF5-F0A7-41F6-B459-946320F43A0C}">
      <dsp:nvSpPr>
        <dsp:cNvPr id="0" name=""/>
        <dsp:cNvSpPr/>
      </dsp:nvSpPr>
      <dsp:spPr>
        <a:xfrm>
          <a:off x="178282" y="3082190"/>
          <a:ext cx="324149" cy="32414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2000" r="-52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2BD567-A4E3-4D7A-8F96-67D8D8F5863F}">
      <dsp:nvSpPr>
        <dsp:cNvPr id="0" name=""/>
        <dsp:cNvSpPr/>
      </dsp:nvSpPr>
      <dsp:spPr>
        <a:xfrm>
          <a:off x="680714" y="2949583"/>
          <a:ext cx="2404177" cy="5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374" tIns="62374" rIns="62374" bIns="62374" numCol="1" spcCol="1270" anchor="ctr" anchorCtr="0">
          <a:noAutofit/>
        </a:bodyPr>
        <a:lstStyle/>
        <a:p>
          <a:pPr marL="0" lvl="0" indent="0" algn="l" defTabSz="622300">
            <a:lnSpc>
              <a:spcPct val="100000"/>
            </a:lnSpc>
            <a:spcBef>
              <a:spcPct val="0"/>
            </a:spcBef>
            <a:spcAft>
              <a:spcPct val="35000"/>
            </a:spcAft>
            <a:buNone/>
          </a:pPr>
          <a:r>
            <a:rPr lang="en-US" sz="1400" kern="1200" dirty="0"/>
            <a:t>BER over Fading Channels</a:t>
          </a:r>
        </a:p>
      </dsp:txBody>
      <dsp:txXfrm>
        <a:off x="680714" y="2949583"/>
        <a:ext cx="2404177" cy="589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8F939-4DA5-456A-A52C-7EBE5D2CE6E4}">
      <dsp:nvSpPr>
        <dsp:cNvPr id="0" name=""/>
        <dsp:cNvSpPr/>
      </dsp:nvSpPr>
      <dsp:spPr>
        <a:xfrm>
          <a:off x="624000" y="240855"/>
          <a:ext cx="1784250" cy="17842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00312-04A1-49B1-AA7A-7EBB21CED553}">
      <dsp:nvSpPr>
        <dsp:cNvPr id="0" name=""/>
        <dsp:cNvSpPr/>
      </dsp:nvSpPr>
      <dsp:spPr>
        <a:xfrm>
          <a:off x="1004250" y="621105"/>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9BA3C3-BB95-4DED-815B-44E2A18078A0}">
      <dsp:nvSpPr>
        <dsp:cNvPr id="0" name=""/>
        <dsp:cNvSpPr/>
      </dsp:nvSpPr>
      <dsp:spPr>
        <a:xfrm>
          <a:off x="53625" y="2580856"/>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Learning simulation platforms (Multisim, MATLAB)</a:t>
          </a:r>
        </a:p>
      </dsp:txBody>
      <dsp:txXfrm>
        <a:off x="53625" y="2580856"/>
        <a:ext cx="2925000" cy="720000"/>
      </dsp:txXfrm>
    </dsp:sp>
    <dsp:sp modelId="{14EC9BB3-6BE8-4300-96B5-0C7759FA425E}">
      <dsp:nvSpPr>
        <dsp:cNvPr id="0" name=""/>
        <dsp:cNvSpPr/>
      </dsp:nvSpPr>
      <dsp:spPr>
        <a:xfrm>
          <a:off x="4060875" y="240855"/>
          <a:ext cx="1784250" cy="17842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6CC14-CC7D-48BA-9D27-6F64FF376A7C}">
      <dsp:nvSpPr>
        <dsp:cNvPr id="0" name=""/>
        <dsp:cNvSpPr/>
      </dsp:nvSpPr>
      <dsp:spPr>
        <a:xfrm>
          <a:off x="4441125" y="621105"/>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C5D697-D8EC-49E1-B3E3-BA8F0A5B30C3}">
      <dsp:nvSpPr>
        <dsp:cNvPr id="0" name=""/>
        <dsp:cNvSpPr/>
      </dsp:nvSpPr>
      <dsp:spPr>
        <a:xfrm>
          <a:off x="3490500" y="2580856"/>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Interpreting BER graphs and communication channel effects</a:t>
          </a:r>
        </a:p>
      </dsp:txBody>
      <dsp:txXfrm>
        <a:off x="3490500" y="2580856"/>
        <a:ext cx="2925000" cy="720000"/>
      </dsp:txXfrm>
    </dsp:sp>
    <dsp:sp modelId="{162FF488-7985-4A45-B186-F50370D71D1F}">
      <dsp:nvSpPr>
        <dsp:cNvPr id="0" name=""/>
        <dsp:cNvSpPr/>
      </dsp:nvSpPr>
      <dsp:spPr>
        <a:xfrm>
          <a:off x="7497750" y="240855"/>
          <a:ext cx="1784250" cy="178425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3A53D1-9426-417B-ACD4-E18B60C08220}">
      <dsp:nvSpPr>
        <dsp:cNvPr id="0" name=""/>
        <dsp:cNvSpPr/>
      </dsp:nvSpPr>
      <dsp:spPr>
        <a:xfrm>
          <a:off x="7878000" y="621105"/>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51724D-D1A9-4714-BE20-8C5F192C8292}">
      <dsp:nvSpPr>
        <dsp:cNvPr id="0" name=""/>
        <dsp:cNvSpPr/>
      </dsp:nvSpPr>
      <dsp:spPr>
        <a:xfrm>
          <a:off x="6927375" y="2580856"/>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Understanding advanced modulation and fading models</a:t>
          </a:r>
        </a:p>
      </dsp:txBody>
      <dsp:txXfrm>
        <a:off x="6927375" y="2580856"/>
        <a:ext cx="2925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F6E1D-8A4E-4AEB-815A-B3940F278151}">
      <dsp:nvSpPr>
        <dsp:cNvPr id="0" name=""/>
        <dsp:cNvSpPr/>
      </dsp:nvSpPr>
      <dsp:spPr>
        <a:xfrm>
          <a:off x="193" y="369118"/>
          <a:ext cx="2336229" cy="280347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933450">
            <a:lnSpc>
              <a:spcPct val="90000"/>
            </a:lnSpc>
            <a:spcBef>
              <a:spcPct val="0"/>
            </a:spcBef>
            <a:spcAft>
              <a:spcPct val="35000"/>
            </a:spcAft>
            <a:buNone/>
          </a:pPr>
          <a:r>
            <a:rPr lang="en-US" sz="2100" kern="1200"/>
            <a:t>Transmission medium analysis (wired, optical, wireless)</a:t>
          </a:r>
        </a:p>
      </dsp:txBody>
      <dsp:txXfrm>
        <a:off x="193" y="1490508"/>
        <a:ext cx="2336229" cy="1682085"/>
      </dsp:txXfrm>
    </dsp:sp>
    <dsp:sp modelId="{CC857E0A-29E8-450F-AEB2-10C558E1D315}">
      <dsp:nvSpPr>
        <dsp:cNvPr id="0" name=""/>
        <dsp:cNvSpPr/>
      </dsp:nvSpPr>
      <dsp:spPr>
        <a:xfrm>
          <a:off x="193"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01</a:t>
          </a:r>
        </a:p>
      </dsp:txBody>
      <dsp:txXfrm>
        <a:off x="193" y="369118"/>
        <a:ext cx="2336229" cy="1121390"/>
      </dsp:txXfrm>
    </dsp:sp>
    <dsp:sp modelId="{7F32BF7C-B514-491C-805A-FA6FB7C1385F}">
      <dsp:nvSpPr>
        <dsp:cNvPr id="0" name=""/>
        <dsp:cNvSpPr/>
      </dsp:nvSpPr>
      <dsp:spPr>
        <a:xfrm>
          <a:off x="2523321" y="369118"/>
          <a:ext cx="2336229" cy="2803475"/>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933450">
            <a:lnSpc>
              <a:spcPct val="90000"/>
            </a:lnSpc>
            <a:spcBef>
              <a:spcPct val="0"/>
            </a:spcBef>
            <a:spcAft>
              <a:spcPct val="35000"/>
            </a:spcAft>
            <a:buNone/>
          </a:pPr>
          <a:r>
            <a:rPr lang="en-US" sz="2100" kern="1200"/>
            <a:t>Evaluating and comparing modulation techniques</a:t>
          </a:r>
        </a:p>
      </dsp:txBody>
      <dsp:txXfrm>
        <a:off x="2523321" y="1490508"/>
        <a:ext cx="2336229" cy="1682085"/>
      </dsp:txXfrm>
    </dsp:sp>
    <dsp:sp modelId="{7B84F3ED-B698-44E5-9464-506AC621314F}">
      <dsp:nvSpPr>
        <dsp:cNvPr id="0" name=""/>
        <dsp:cNvSpPr/>
      </dsp:nvSpPr>
      <dsp:spPr>
        <a:xfrm>
          <a:off x="2523321"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02</a:t>
          </a:r>
        </a:p>
      </dsp:txBody>
      <dsp:txXfrm>
        <a:off x="2523321" y="369118"/>
        <a:ext cx="2336229" cy="1121390"/>
      </dsp:txXfrm>
    </dsp:sp>
    <dsp:sp modelId="{34040B87-F700-4EDD-86BD-18216EE08C3C}">
      <dsp:nvSpPr>
        <dsp:cNvPr id="0" name=""/>
        <dsp:cNvSpPr/>
      </dsp:nvSpPr>
      <dsp:spPr>
        <a:xfrm>
          <a:off x="5046449" y="369118"/>
          <a:ext cx="2336229" cy="2803475"/>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933450">
            <a:lnSpc>
              <a:spcPct val="90000"/>
            </a:lnSpc>
            <a:spcBef>
              <a:spcPct val="0"/>
            </a:spcBef>
            <a:spcAft>
              <a:spcPct val="35000"/>
            </a:spcAft>
            <a:buNone/>
          </a:pPr>
          <a:r>
            <a:rPr lang="en-US" sz="2100" kern="1200"/>
            <a:t>Link budgeting and signal quality prediction</a:t>
          </a:r>
        </a:p>
      </dsp:txBody>
      <dsp:txXfrm>
        <a:off x="5046449" y="1490508"/>
        <a:ext cx="2336229" cy="1682085"/>
      </dsp:txXfrm>
    </dsp:sp>
    <dsp:sp modelId="{490742EC-01E6-4588-8656-90C959FFF6ED}">
      <dsp:nvSpPr>
        <dsp:cNvPr id="0" name=""/>
        <dsp:cNvSpPr/>
      </dsp:nvSpPr>
      <dsp:spPr>
        <a:xfrm>
          <a:off x="5046449"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03</a:t>
          </a:r>
        </a:p>
      </dsp:txBody>
      <dsp:txXfrm>
        <a:off x="5046449" y="369118"/>
        <a:ext cx="2336229" cy="1121390"/>
      </dsp:txXfrm>
    </dsp:sp>
    <dsp:sp modelId="{E4A72673-4B59-46F6-A55A-1879742FABB3}">
      <dsp:nvSpPr>
        <dsp:cNvPr id="0" name=""/>
        <dsp:cNvSpPr/>
      </dsp:nvSpPr>
      <dsp:spPr>
        <a:xfrm>
          <a:off x="7569577" y="369118"/>
          <a:ext cx="2336229" cy="2803475"/>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933450">
            <a:lnSpc>
              <a:spcPct val="90000"/>
            </a:lnSpc>
            <a:spcBef>
              <a:spcPct val="0"/>
            </a:spcBef>
            <a:spcAft>
              <a:spcPct val="35000"/>
            </a:spcAft>
            <a:buNone/>
          </a:pPr>
          <a:r>
            <a:rPr lang="en-US" sz="2100" kern="1200"/>
            <a:t>Application of real-world communication standards and practices</a:t>
          </a:r>
        </a:p>
      </dsp:txBody>
      <dsp:txXfrm>
        <a:off x="7569577" y="1490508"/>
        <a:ext cx="2336229" cy="1682085"/>
      </dsp:txXfrm>
    </dsp:sp>
    <dsp:sp modelId="{01AFDBDD-4176-43E0-A149-C67A2424B6C3}">
      <dsp:nvSpPr>
        <dsp:cNvPr id="0" name=""/>
        <dsp:cNvSpPr/>
      </dsp:nvSpPr>
      <dsp:spPr>
        <a:xfrm>
          <a:off x="7569577"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04</a:t>
          </a:r>
        </a:p>
      </dsp:txBody>
      <dsp:txXfrm>
        <a:off x="7569577" y="369118"/>
        <a:ext cx="2336229" cy="11213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438802-F28A-42D1-9BCA-40E34B52D6F0}" type="datetimeFigureOut">
              <a:rPr lang="en-US" smtClean="0"/>
              <a:t>4/25/2025</a:t>
            </a:fld>
            <a:endParaRPr lang="en-US" dirty="0"/>
          </a:p>
        </p:txBody>
      </p:sp>
      <p:sp>
        <p:nvSpPr>
          <p:cNvPr id="4" name="Footer Placeholder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8A98BC-2DB8-47A3-A77F-B9E32C266238}" type="slidenum">
              <a:rPr lang="en-US" smtClean="0"/>
              <a:t>‹#›</a:t>
            </a:fld>
            <a:endParaRPr lang="en-US" dirty="0"/>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794D-BDB5-4811-AA4A-B25E4EF28521}" type="datetimeFigureOut">
              <a:rPr lang="en-US" smtClean="0"/>
              <a:t>4/25/2025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B1A04-13E8-48CD-97F9-AC2568E1A8D4}" type="slidenum">
              <a:rPr lang="en-US" smtClean="0"/>
              <a:t>‹#›</a:t>
            </a:fld>
            <a:endParaRPr lang="en-US" dirty="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a:t>
            </a:fld>
            <a:endParaRPr lang="en-US" dirty="0"/>
          </a:p>
        </p:txBody>
      </p:sp>
    </p:spTree>
    <p:extLst>
      <p:ext uri="{BB962C8B-B14F-4D97-AF65-F5344CB8AC3E}">
        <p14:creationId xmlns:p14="http://schemas.microsoft.com/office/powerpoint/2010/main"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a:t>
            </a:fld>
            <a:endParaRPr lang="en-US" dirty="0"/>
          </a:p>
        </p:txBody>
      </p:sp>
    </p:spTree>
    <p:extLst>
      <p:ext uri="{BB962C8B-B14F-4D97-AF65-F5344CB8AC3E}">
        <p14:creationId xmlns:p14="http://schemas.microsoft.com/office/powerpoint/2010/main" val="13496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5</a:t>
            </a:fld>
            <a:endParaRPr lang="en-US" dirty="0"/>
          </a:p>
        </p:txBody>
      </p:sp>
    </p:spTree>
    <p:extLst>
      <p:ext uri="{BB962C8B-B14F-4D97-AF65-F5344CB8AC3E}">
        <p14:creationId xmlns:p14="http://schemas.microsoft.com/office/powerpoint/2010/main" val="409359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19</a:t>
            </a:fld>
            <a:endParaRPr lang="en-US" dirty="0"/>
          </a:p>
        </p:txBody>
      </p:sp>
    </p:spTree>
    <p:extLst>
      <p:ext uri="{BB962C8B-B14F-4D97-AF65-F5344CB8AC3E}">
        <p14:creationId xmlns:p14="http://schemas.microsoft.com/office/powerpoint/2010/main" val="386266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26</a:t>
            </a:fld>
            <a:endParaRPr lang="en-US" dirty="0"/>
          </a:p>
        </p:txBody>
      </p:sp>
    </p:spTree>
    <p:extLst>
      <p:ext uri="{BB962C8B-B14F-4D97-AF65-F5344CB8AC3E}">
        <p14:creationId xmlns:p14="http://schemas.microsoft.com/office/powerpoint/2010/main" val="1004962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4/25/2025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4/25/2025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jpe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mmunity.fs.com/blog/network-cable-standards-tia-568-vs-iso-11801-vs-en-50173.html" TargetMode="External"/><Relationship Id="rId2" Type="http://schemas.openxmlformats.org/officeDocument/2006/relationships/hyperlink" Target="https://web.anixter.com/AXECOM/AXEDocLib.nsf/(UnID)/8F2E0839A6190F4986257309005757CC/$file/ANSI-TIA-EIA-568-B.pdf" TargetMode="External"/><Relationship Id="rId1" Type="http://schemas.openxmlformats.org/officeDocument/2006/relationships/slideLayout" Target="../slideLayouts/slideLayout2.xml"/><Relationship Id="rId6" Type="http://schemas.openxmlformats.org/officeDocument/2006/relationships/hyperlink" Target="https://www.flukenetworks.com/blog/cabling-chronicles/understanding-electromagnetic-interference-emi-and-how-prevent-it" TargetMode="External"/><Relationship Id="rId5" Type="http://schemas.openxmlformats.org/officeDocument/2006/relationships/hyperlink" Target="https://www.cisco.com/c/en/us/support/docs/wireless/4400-series-wireless-lan-controllers/112045-handling-rogue-cuwn-00.html" TargetMode="External"/><Relationship Id="rId4" Type="http://schemas.openxmlformats.org/officeDocument/2006/relationships/hyperlink" Target="http://www.swisswireless.org/wlan_calc_en.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mailto:someone@exampl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67000" y="2328334"/>
            <a:ext cx="6858000" cy="1367896"/>
          </a:xfrm>
        </p:spPr>
        <p:txBody>
          <a:bodyPr anchor="ctr">
            <a:noAutofit/>
          </a:bodyPr>
          <a:lstStyle/>
          <a:p>
            <a:pPr algn="ctr"/>
            <a:r>
              <a:rPr lang="en-US" sz="3600" dirty="0"/>
              <a:t>Optimizing Digital Signals Across Mediums</a:t>
            </a:r>
          </a:p>
        </p:txBody>
      </p:sp>
      <p:sp>
        <p:nvSpPr>
          <p:cNvPr id="3" name="Subtitle 2">
            <a:extLst>
              <a:ext uri="{FF2B5EF4-FFF2-40B4-BE49-F238E27FC236}">
                <a16:creationId xmlns:a16="http://schemas.microsoft.com/office/drawing/2014/main" id="{1841851F-203A-4F8E-AA75-478526ABA894}"/>
              </a:ext>
            </a:extLst>
          </p:cNvPr>
          <p:cNvSpPr>
            <a:spLocks noGrp="1"/>
          </p:cNvSpPr>
          <p:nvPr>
            <p:ph type="subTitle" idx="1"/>
          </p:nvPr>
        </p:nvSpPr>
        <p:spPr>
          <a:xfrm>
            <a:off x="2667001" y="3602038"/>
            <a:ext cx="6857999" cy="953029"/>
          </a:xfrm>
        </p:spPr>
        <p:txBody>
          <a:bodyPr>
            <a:normAutofit fontScale="62500" lnSpcReduction="20000"/>
          </a:bodyPr>
          <a:lstStyle/>
          <a:p>
            <a:pPr algn="ctr"/>
            <a:r>
              <a:rPr lang="en-US" dirty="0"/>
              <a:t>Danial Waseem</a:t>
            </a:r>
          </a:p>
          <a:p>
            <a:pPr algn="ctr"/>
            <a:r>
              <a:rPr lang="en-US" dirty="0" err="1"/>
              <a:t>Devry</a:t>
            </a:r>
            <a:r>
              <a:rPr lang="en-US" dirty="0"/>
              <a:t> University – Network 310 – Course project</a:t>
            </a:r>
          </a:p>
          <a:p>
            <a:pPr algn="ctr"/>
            <a:r>
              <a:rPr lang="en-US" dirty="0"/>
              <a:t>April 25, 2025</a:t>
            </a: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1748589" y="586822"/>
            <a:ext cx="3307281" cy="1645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2800" dirty="0"/>
              <a:t>Pulse Code Modulation (PCM) </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461580" y="776922"/>
            <a:ext cx="4981831" cy="145582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600" dirty="0"/>
              <a:t>The first screenshot shows the Oscilloscope-XSC1 display with the analog input signal and sampling clock at the input to the ADC. The second screenshot shows the Oscilloscope-XSC2 display with the output of the DAC. </a:t>
            </a:r>
          </a:p>
        </p:txBody>
      </p:sp>
      <p:pic>
        <p:nvPicPr>
          <p:cNvPr id="8" name="Picture 7">
            <a:extLst>
              <a:ext uri="{FF2B5EF4-FFF2-40B4-BE49-F238E27FC236}">
                <a16:creationId xmlns:a16="http://schemas.microsoft.com/office/drawing/2014/main" id="{6848BCA4-6716-0C19-DFDC-832282D30F70}"/>
              </a:ext>
            </a:extLst>
          </p:cNvPr>
          <p:cNvPicPr>
            <a:picLocks noChangeAspect="1"/>
          </p:cNvPicPr>
          <p:nvPr/>
        </p:nvPicPr>
        <p:blipFill>
          <a:blip r:embed="rId2"/>
          <a:stretch>
            <a:fillRect/>
          </a:stretch>
        </p:blipFill>
        <p:spPr>
          <a:xfrm>
            <a:off x="1600201" y="2809622"/>
            <a:ext cx="4453269" cy="3599997"/>
          </a:xfrm>
          <a:prstGeom prst="rect">
            <a:avLst/>
          </a:prstGeom>
        </p:spPr>
      </p:pic>
      <p:pic>
        <p:nvPicPr>
          <p:cNvPr id="4" name="Content Placeholder 3">
            <a:extLst>
              <a:ext uri="{FF2B5EF4-FFF2-40B4-BE49-F238E27FC236}">
                <a16:creationId xmlns:a16="http://schemas.microsoft.com/office/drawing/2014/main" id="{EAEC2EA2-9A3F-F59E-FE32-B22BB4B268A9}"/>
              </a:ext>
            </a:extLst>
          </p:cNvPr>
          <p:cNvPicPr>
            <a:picLocks noGrp="1" noChangeAspect="1"/>
          </p:cNvPicPr>
          <p:nvPr>
            <p:ph idx="1"/>
          </p:nvPr>
        </p:nvPicPr>
        <p:blipFill>
          <a:blip r:embed="rId3"/>
          <a:stretch>
            <a:fillRect/>
          </a:stretch>
        </p:blipFill>
        <p:spPr>
          <a:xfrm>
            <a:off x="6053469" y="2819568"/>
            <a:ext cx="4485978" cy="3599997"/>
          </a:xfrm>
          <a:prstGeom prst="rect">
            <a:avLst/>
          </a:prstGeom>
        </p:spPr>
      </p:pic>
    </p:spTree>
    <p:extLst>
      <p:ext uri="{BB962C8B-B14F-4D97-AF65-F5344CB8AC3E}">
        <p14:creationId xmlns:p14="http://schemas.microsoft.com/office/powerpoint/2010/main" val="378367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579124" y="1095044"/>
            <a:ext cx="9005375" cy="79339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ea typeface="Calibri" panose="020F0502020204030204" pitchFamily="34" charset="0"/>
                <a:cs typeface="Times New Roman"/>
              </a:rPr>
              <a:t>The first screenshot shows the Oscilloscope-XSC1 display with the analog input signal and sampling clock at the input to the ADC. The second screenshot shows the Oscilloscope-XSC2 display with the output of the DAC. </a:t>
            </a:r>
            <a:endParaRPr lang="en-US" sz="16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286001" y="228600"/>
            <a:ext cx="46482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ea typeface="Times New Roman" panose="02020603050405020304" pitchFamily="18" charset="0"/>
                <a:cs typeface="Calibri" panose="020F0502020204030204" pitchFamily="34" charset="0"/>
              </a:rPr>
              <a:t>Pulse Code Modulation (PCM) </a:t>
            </a:r>
            <a:endParaRPr lang="en-US" sz="2800" dirty="0">
              <a:latin typeface="+mn-lt"/>
              <a:ea typeface="+mn-ea"/>
              <a:cs typeface="+mn-cs"/>
            </a:endParaRPr>
          </a:p>
        </p:txBody>
      </p:sp>
      <p:sp>
        <p:nvSpPr>
          <p:cNvPr id="3" name="Content Placeholder 2">
            <a:extLst>
              <a:ext uri="{FF2B5EF4-FFF2-40B4-BE49-F238E27FC236}">
                <a16:creationId xmlns:a16="http://schemas.microsoft.com/office/drawing/2014/main" id="{A2DCB778-6CB1-4DD4-8633-1D0734428345}"/>
              </a:ext>
            </a:extLst>
          </p:cNvPr>
          <p:cNvSpPr>
            <a:spLocks noGrp="1"/>
          </p:cNvSpPr>
          <p:nvPr>
            <p:ph idx="1"/>
          </p:nvPr>
        </p:nvSpPr>
        <p:spPr>
          <a:xfrm>
            <a:off x="1323475" y="5726691"/>
            <a:ext cx="10130588" cy="974036"/>
          </a:xfrm>
        </p:spPr>
        <p:txBody>
          <a:bodyPr>
            <a:noAutofit/>
          </a:bodyPr>
          <a:lstStyle/>
          <a:p>
            <a:pPr marL="0" indent="0">
              <a:buNone/>
            </a:pPr>
            <a:r>
              <a:rPr lang="en-US" sz="1600" dirty="0"/>
              <a:t>Increasing or decreasing the sampling rate affects the accuracy of analog signal reconstruction:</a:t>
            </a:r>
            <a:br>
              <a:rPr lang="en-US" sz="1600" dirty="0"/>
            </a:br>
            <a:r>
              <a:rPr lang="en-US" sz="1600" b="1" dirty="0"/>
              <a:t>a higher sampling rate</a:t>
            </a:r>
            <a:r>
              <a:rPr lang="en-US" sz="1600" dirty="0"/>
              <a:t> produces a smoother, stair-stepped waveform that more closely resembles the original analog signal, while </a:t>
            </a:r>
            <a:r>
              <a:rPr lang="en-US" sz="1600" b="1" dirty="0"/>
              <a:t>a lower sampling rate</a:t>
            </a:r>
            <a:r>
              <a:rPr lang="en-US" sz="1600" dirty="0"/>
              <a:t> results in a coarse, more distorted version of the signal.</a:t>
            </a:r>
          </a:p>
        </p:txBody>
      </p:sp>
      <p:pic>
        <p:nvPicPr>
          <p:cNvPr id="4" name="Picture 3">
            <a:extLst>
              <a:ext uri="{FF2B5EF4-FFF2-40B4-BE49-F238E27FC236}">
                <a16:creationId xmlns:a16="http://schemas.microsoft.com/office/drawing/2014/main" id="{6C3C4572-00A3-1059-50E7-04DFF10B2FDD}"/>
              </a:ext>
            </a:extLst>
          </p:cNvPr>
          <p:cNvPicPr>
            <a:picLocks noChangeAspect="1"/>
          </p:cNvPicPr>
          <p:nvPr/>
        </p:nvPicPr>
        <p:blipFill>
          <a:blip r:embed="rId2"/>
          <a:stretch>
            <a:fillRect/>
          </a:stretch>
        </p:blipFill>
        <p:spPr>
          <a:xfrm>
            <a:off x="1170052" y="1888436"/>
            <a:ext cx="4616777" cy="3728935"/>
          </a:xfrm>
          <a:prstGeom prst="rect">
            <a:avLst/>
          </a:prstGeom>
        </p:spPr>
      </p:pic>
      <p:pic>
        <p:nvPicPr>
          <p:cNvPr id="8" name="Picture 7">
            <a:extLst>
              <a:ext uri="{FF2B5EF4-FFF2-40B4-BE49-F238E27FC236}">
                <a16:creationId xmlns:a16="http://schemas.microsoft.com/office/drawing/2014/main" id="{358E6902-B9F9-B03A-41BC-F05ED0A7DBE5}"/>
              </a:ext>
            </a:extLst>
          </p:cNvPr>
          <p:cNvPicPr>
            <a:picLocks noChangeAspect="1"/>
          </p:cNvPicPr>
          <p:nvPr/>
        </p:nvPicPr>
        <p:blipFill>
          <a:blip r:embed="rId3"/>
          <a:stretch>
            <a:fillRect/>
          </a:stretch>
        </p:blipFill>
        <p:spPr>
          <a:xfrm>
            <a:off x="6926794" y="1994695"/>
            <a:ext cx="4354552" cy="3515311"/>
          </a:xfrm>
          <a:prstGeom prst="rect">
            <a:avLst/>
          </a:prstGeom>
        </p:spPr>
      </p:pic>
    </p:spTree>
    <p:extLst>
      <p:ext uri="{BB962C8B-B14F-4D97-AF65-F5344CB8AC3E}">
        <p14:creationId xmlns:p14="http://schemas.microsoft.com/office/powerpoint/2010/main" val="3483381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23708" y="1007164"/>
            <a:ext cx="7201293" cy="68580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0"/>
              </a:spcBef>
              <a:buNone/>
            </a:pPr>
            <a:r>
              <a:rPr lang="en-US" sz="1600" dirty="0">
                <a:latin typeface="Calibri"/>
                <a:ea typeface="Calibri" panose="020F0502020204030204" pitchFamily="34" charset="0"/>
                <a:cs typeface="Times New Roman"/>
              </a:rPr>
              <a:t>This screenshot shows the power spectral densities of four-line codes: NRZ-Polar, NRZ-Unipolar, NRZ-Bipolar, and Manchester-Polar. </a:t>
            </a:r>
            <a:endParaRPr lang="en-US" sz="1600" dirty="0">
              <a:latin typeface="Calibri"/>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217390" y="177246"/>
            <a:ext cx="35814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Line Codes</a:t>
            </a:r>
          </a:p>
        </p:txBody>
      </p:sp>
      <p:sp>
        <p:nvSpPr>
          <p:cNvPr id="6" name="TextBox 5">
            <a:extLst>
              <a:ext uri="{FF2B5EF4-FFF2-40B4-BE49-F238E27FC236}">
                <a16:creationId xmlns:a16="http://schemas.microsoft.com/office/drawing/2014/main" id="{5676497A-C8F1-488A-AFF5-DD8A704C0844}"/>
              </a:ext>
            </a:extLst>
          </p:cNvPr>
          <p:cNvSpPr txBox="1"/>
          <p:nvPr/>
        </p:nvSpPr>
        <p:spPr>
          <a:xfrm>
            <a:off x="2533454" y="1905000"/>
            <a:ext cx="184731"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F4CC2A37-9FA8-42F2-B902-A045428BD151}"/>
              </a:ext>
            </a:extLst>
          </p:cNvPr>
          <p:cNvSpPr txBox="1"/>
          <p:nvPr/>
        </p:nvSpPr>
        <p:spPr>
          <a:xfrm>
            <a:off x="1676401" y="1785845"/>
            <a:ext cx="2198451" cy="338554"/>
          </a:xfrm>
          <a:prstGeom prst="rect">
            <a:avLst/>
          </a:prstGeom>
          <a:noFill/>
        </p:spPr>
        <p:txBody>
          <a:bodyPr wrap="square" lIns="91440" tIns="45720" rIns="91440" bIns="45720" rtlCol="0" anchor="t">
            <a:spAutoFit/>
          </a:bodyPr>
          <a:lstStyle/>
          <a:p>
            <a:r>
              <a:rPr lang="en-US" sz="1600" dirty="0"/>
              <a:t>MATLAB Diagram</a:t>
            </a:r>
          </a:p>
        </p:txBody>
      </p:sp>
      <p:sp>
        <p:nvSpPr>
          <p:cNvPr id="11" name="TextBox 10">
            <a:extLst>
              <a:ext uri="{FF2B5EF4-FFF2-40B4-BE49-F238E27FC236}">
                <a16:creationId xmlns:a16="http://schemas.microsoft.com/office/drawing/2014/main" id="{412271C5-1C64-41E8-A0B6-122B9FAA7D36}"/>
              </a:ext>
            </a:extLst>
          </p:cNvPr>
          <p:cNvSpPr txBox="1"/>
          <p:nvPr/>
        </p:nvSpPr>
        <p:spPr>
          <a:xfrm>
            <a:off x="6183912" y="3059162"/>
            <a:ext cx="5574632" cy="3231654"/>
          </a:xfrm>
          <a:prstGeom prst="rect">
            <a:avLst/>
          </a:prstGeom>
          <a:noFill/>
        </p:spPr>
        <p:txBody>
          <a:bodyPr wrap="square" rtlCol="0">
            <a:spAutoFit/>
          </a:bodyPr>
          <a:lstStyle/>
          <a:p>
            <a:r>
              <a:rPr lang="en-US" sz="1600" dirty="0"/>
              <a:t>Bipolar NRZ has a narrower bandwidth, with most of its energy concentrated in the lower portion of the spectrum, whereas Manchester (or </a:t>
            </a:r>
            <a:r>
              <a:rPr lang="en-US" sz="1600" dirty="0" err="1"/>
              <a:t>biphase</a:t>
            </a:r>
            <a:r>
              <a:rPr lang="en-US" sz="1600" dirty="0"/>
              <a:t>) has a wider bandwidth due to its energy being spread across higher frequency components. As a result, </a:t>
            </a:r>
            <a:r>
              <a:rPr lang="en-US" sz="1600" b="1" dirty="0"/>
              <a:t>Manchester encoding requires more bandwidth than Bipolar NRZ</a:t>
            </a:r>
            <a:r>
              <a:rPr lang="en-US" sz="1600" dirty="0"/>
              <a:t>.</a:t>
            </a:r>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A49C2A02-23ED-DE46-968D-7BDA269DA2CB}"/>
              </a:ext>
            </a:extLst>
          </p:cNvPr>
          <p:cNvPicPr>
            <a:picLocks noChangeAspect="1"/>
          </p:cNvPicPr>
          <p:nvPr/>
        </p:nvPicPr>
        <p:blipFill>
          <a:blip r:embed="rId2"/>
          <a:stretch>
            <a:fillRect/>
          </a:stretch>
        </p:blipFill>
        <p:spPr>
          <a:xfrm>
            <a:off x="1676401" y="2243554"/>
            <a:ext cx="4331689" cy="4481834"/>
          </a:xfrm>
          <a:prstGeom prst="rect">
            <a:avLst/>
          </a:prstGeom>
        </p:spPr>
      </p:pic>
    </p:spTree>
    <p:extLst>
      <p:ext uri="{BB962C8B-B14F-4D97-AF65-F5344CB8AC3E}">
        <p14:creationId xmlns:p14="http://schemas.microsoft.com/office/powerpoint/2010/main" val="2544277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479D-7FFC-45AF-34A1-1E24434FC53A}"/>
              </a:ext>
            </a:extLst>
          </p:cNvPr>
          <p:cNvSpPr>
            <a:spLocks noGrp="1"/>
          </p:cNvSpPr>
          <p:nvPr>
            <p:ph type="title"/>
          </p:nvPr>
        </p:nvSpPr>
        <p:spPr/>
        <p:txBody>
          <a:bodyPr/>
          <a:lstStyle/>
          <a:p>
            <a:r>
              <a:rPr lang="en-US" dirty="0"/>
              <a:t>Cables and structured cabling systems</a:t>
            </a:r>
          </a:p>
        </p:txBody>
      </p:sp>
      <p:sp>
        <p:nvSpPr>
          <p:cNvPr id="3" name="Content Placeholder 2">
            <a:extLst>
              <a:ext uri="{FF2B5EF4-FFF2-40B4-BE49-F238E27FC236}">
                <a16:creationId xmlns:a16="http://schemas.microsoft.com/office/drawing/2014/main" id="{F2108BD3-F846-6639-34EA-6AEE942888E9}"/>
              </a:ext>
            </a:extLst>
          </p:cNvPr>
          <p:cNvSpPr>
            <a:spLocks noGrp="1"/>
          </p:cNvSpPr>
          <p:nvPr>
            <p:ph idx="1"/>
          </p:nvPr>
        </p:nvSpPr>
        <p:spPr>
          <a:xfrm>
            <a:off x="1141412" y="2285582"/>
            <a:ext cx="9905999" cy="3541714"/>
          </a:xfrm>
        </p:spPr>
        <p:txBody>
          <a:bodyPr/>
          <a:lstStyle/>
          <a:p>
            <a:pPr marL="0" indent="0">
              <a:buNone/>
            </a:pPr>
            <a:r>
              <a:rPr lang="en-US" dirty="0"/>
              <a:t>This section examines the physical infrastructure that supports modern networks: cabling systems. It covers ANSI/TIA-568, ISO/IEC 11801 standards, plenum-rated cables, riser cables, and best practices for installation. Proper cabling and grounding practices are essential for minimizing interference and maintaining network performance.</a:t>
            </a:r>
          </a:p>
        </p:txBody>
      </p:sp>
    </p:spTree>
    <p:extLst>
      <p:ext uri="{BB962C8B-B14F-4D97-AF65-F5344CB8AC3E}">
        <p14:creationId xmlns:p14="http://schemas.microsoft.com/office/powerpoint/2010/main" val="278523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40ED-A5FF-51E3-3EBF-3BB4C925AD7B}"/>
              </a:ext>
            </a:extLst>
          </p:cNvPr>
          <p:cNvSpPr>
            <a:spLocks noGrp="1"/>
          </p:cNvSpPr>
          <p:nvPr>
            <p:ph type="title"/>
          </p:nvPr>
        </p:nvSpPr>
        <p:spPr>
          <a:xfrm>
            <a:off x="1143001" y="618518"/>
            <a:ext cx="9905998" cy="1478570"/>
          </a:xfrm>
        </p:spPr>
        <p:txBody>
          <a:bodyPr>
            <a:normAutofit/>
          </a:bodyPr>
          <a:lstStyle/>
          <a:p>
            <a:r>
              <a:rPr lang="en-US" dirty="0"/>
              <a:t>Cabling fundamentals and interference</a:t>
            </a:r>
          </a:p>
        </p:txBody>
      </p:sp>
      <p:pic>
        <p:nvPicPr>
          <p:cNvPr id="6" name="Picture 5" descr="A diagram of a cable&#10;&#10;AI-generated content may be incorrect.">
            <a:extLst>
              <a:ext uri="{FF2B5EF4-FFF2-40B4-BE49-F238E27FC236}">
                <a16:creationId xmlns:a16="http://schemas.microsoft.com/office/drawing/2014/main" id="{88C24561-7630-BAAB-20DB-28765AE36DCE}"/>
              </a:ext>
            </a:extLst>
          </p:cNvPr>
          <p:cNvPicPr>
            <a:picLocks noChangeAspect="1"/>
          </p:cNvPicPr>
          <p:nvPr/>
        </p:nvPicPr>
        <p:blipFill>
          <a:blip r:embed="rId3"/>
          <a:stretch>
            <a:fillRect/>
          </a:stretch>
        </p:blipFill>
        <p:spPr>
          <a:xfrm>
            <a:off x="959461" y="2097088"/>
            <a:ext cx="5003531" cy="333985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C61662BC-951F-11EE-9662-374C9DDD757C}"/>
              </a:ext>
            </a:extLst>
          </p:cNvPr>
          <p:cNvSpPr>
            <a:spLocks noGrp="1"/>
          </p:cNvSpPr>
          <p:nvPr>
            <p:ph idx="1"/>
          </p:nvPr>
        </p:nvSpPr>
        <p:spPr>
          <a:xfrm>
            <a:off x="6336727" y="2249487"/>
            <a:ext cx="4710683" cy="3541714"/>
          </a:xfrm>
        </p:spPr>
        <p:txBody>
          <a:bodyPr>
            <a:normAutofit/>
          </a:bodyPr>
          <a:lstStyle/>
          <a:p>
            <a:pPr>
              <a:lnSpc>
                <a:spcPct val="110000"/>
              </a:lnSpc>
            </a:pPr>
            <a:r>
              <a:rPr lang="en-US" sz="1700"/>
              <a:t>Twisting in UTP cable pairs is essential to cancel electromagnetic interference (EMI) and reduce crosstalk between pairs, preserving signal quality.</a:t>
            </a:r>
          </a:p>
          <a:p>
            <a:pPr>
              <a:lnSpc>
                <a:spcPct val="110000"/>
              </a:lnSpc>
            </a:pPr>
            <a:r>
              <a:rPr lang="en-US" sz="1700"/>
              <a:t>UTP cables should be separated from 110V electrical wiring by at least 12 inches to minimize interference.</a:t>
            </a:r>
          </a:p>
          <a:p>
            <a:pPr>
              <a:lnSpc>
                <a:spcPct val="110000"/>
              </a:lnSpc>
            </a:pPr>
            <a:r>
              <a:rPr lang="en-US" sz="1700"/>
              <a:t>Horizontal cabling connects telecommunications rooms to individual work areas on the same floor, enabling endpoint connectivity.</a:t>
            </a:r>
          </a:p>
        </p:txBody>
      </p:sp>
    </p:spTree>
    <p:extLst>
      <p:ext uri="{BB962C8B-B14F-4D97-AF65-F5344CB8AC3E}">
        <p14:creationId xmlns:p14="http://schemas.microsoft.com/office/powerpoint/2010/main" val="44425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4BF0-3E45-057B-6748-D3B716BB1354}"/>
              </a:ext>
            </a:extLst>
          </p:cNvPr>
          <p:cNvSpPr>
            <a:spLocks noGrp="1"/>
          </p:cNvSpPr>
          <p:nvPr>
            <p:ph type="title"/>
          </p:nvPr>
        </p:nvSpPr>
        <p:spPr>
          <a:xfrm>
            <a:off x="1141413" y="618518"/>
            <a:ext cx="9905998" cy="1478570"/>
          </a:xfrm>
        </p:spPr>
        <p:txBody>
          <a:bodyPr>
            <a:normAutofit/>
          </a:bodyPr>
          <a:lstStyle/>
          <a:p>
            <a:pPr algn="ctr"/>
            <a:r>
              <a:rPr lang="en-US" dirty="0"/>
              <a:t>Cabling ratings, vertical cabling, and  grounding</a:t>
            </a:r>
            <a:endParaRPr lang="en-US"/>
          </a:p>
        </p:txBody>
      </p:sp>
      <p:sp>
        <p:nvSpPr>
          <p:cNvPr id="3" name="Content Placeholder 2">
            <a:extLst>
              <a:ext uri="{FF2B5EF4-FFF2-40B4-BE49-F238E27FC236}">
                <a16:creationId xmlns:a16="http://schemas.microsoft.com/office/drawing/2014/main" id="{01EFC06F-B9C0-E599-9A70-4FD93B869610}"/>
              </a:ext>
            </a:extLst>
          </p:cNvPr>
          <p:cNvSpPr>
            <a:spLocks noGrp="1"/>
          </p:cNvSpPr>
          <p:nvPr>
            <p:ph idx="1"/>
          </p:nvPr>
        </p:nvSpPr>
        <p:spPr>
          <a:xfrm>
            <a:off x="1141412" y="2249487"/>
            <a:ext cx="4844521" cy="3541714"/>
          </a:xfrm>
        </p:spPr>
        <p:txBody>
          <a:bodyPr anchor="ctr">
            <a:normAutofit/>
          </a:bodyPr>
          <a:lstStyle/>
          <a:p>
            <a:pPr>
              <a:lnSpc>
                <a:spcPct val="110000"/>
              </a:lnSpc>
            </a:pPr>
            <a:r>
              <a:rPr lang="en-US" sz="2000"/>
              <a:t>Plenum-rated cables use low-smoke, fire-resistant materials for safe use in air ducts and ceiling spaces.</a:t>
            </a:r>
          </a:p>
          <a:p>
            <a:pPr>
              <a:lnSpc>
                <a:spcPct val="110000"/>
              </a:lnSpc>
            </a:pPr>
            <a:r>
              <a:rPr lang="en-US" sz="2000"/>
              <a:t>Riser tubes provide vertical pathways between floors for backbone cabling in multi-story buildings.</a:t>
            </a:r>
          </a:p>
          <a:p>
            <a:pPr>
              <a:lnSpc>
                <a:spcPct val="110000"/>
              </a:lnSpc>
            </a:pPr>
            <a:r>
              <a:rPr lang="en-US" sz="2000"/>
              <a:t>Grounding is primarily a safety measure but also helps reduce EMI and ensure communication system stability.</a:t>
            </a:r>
          </a:p>
        </p:txBody>
      </p:sp>
      <p:pic>
        <p:nvPicPr>
          <p:cNvPr id="5" name="Picture 4" descr="A diagram of a cable&#10;&#10;AI-generated content may be incorrect.">
            <a:extLst>
              <a:ext uri="{FF2B5EF4-FFF2-40B4-BE49-F238E27FC236}">
                <a16:creationId xmlns:a16="http://schemas.microsoft.com/office/drawing/2014/main" id="{A7165328-01FF-46CF-26BE-3AED273E3550}"/>
              </a:ext>
            </a:extLst>
          </p:cNvPr>
          <p:cNvPicPr>
            <a:picLocks noChangeAspect="1"/>
          </p:cNvPicPr>
          <p:nvPr/>
        </p:nvPicPr>
        <p:blipFill>
          <a:blip r:embed="rId3"/>
          <a:srcRect r="3" b="1913"/>
          <a:stretch/>
        </p:blipFill>
        <p:spPr>
          <a:xfrm>
            <a:off x="6368271" y="2329548"/>
            <a:ext cx="5030165" cy="3293481"/>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754259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C37D-3847-0FCA-D3D8-52DBE8C2BE66}"/>
              </a:ext>
            </a:extLst>
          </p:cNvPr>
          <p:cNvSpPr>
            <a:spLocks noGrp="1"/>
          </p:cNvSpPr>
          <p:nvPr>
            <p:ph type="title"/>
          </p:nvPr>
        </p:nvSpPr>
        <p:spPr/>
        <p:txBody>
          <a:bodyPr/>
          <a:lstStyle/>
          <a:p>
            <a:r>
              <a:rPr lang="en-US" dirty="0"/>
              <a:t>Antenna gain and free space path loss</a:t>
            </a:r>
          </a:p>
        </p:txBody>
      </p:sp>
      <p:sp>
        <p:nvSpPr>
          <p:cNvPr id="3" name="Content Placeholder 2">
            <a:extLst>
              <a:ext uri="{FF2B5EF4-FFF2-40B4-BE49-F238E27FC236}">
                <a16:creationId xmlns:a16="http://schemas.microsoft.com/office/drawing/2014/main" id="{1735A819-4270-8D02-157E-3B5D6B60634A}"/>
              </a:ext>
            </a:extLst>
          </p:cNvPr>
          <p:cNvSpPr>
            <a:spLocks noGrp="1"/>
          </p:cNvSpPr>
          <p:nvPr>
            <p:ph idx="1"/>
          </p:nvPr>
        </p:nvSpPr>
        <p:spPr/>
        <p:txBody>
          <a:bodyPr/>
          <a:lstStyle/>
          <a:p>
            <a:pPr marL="0" indent="0">
              <a:buNone/>
            </a:pPr>
            <a:r>
              <a:rPr lang="en-US" dirty="0"/>
              <a:t>This module analyzes the behavior of antennas and the impact of free space path loss on signal transmission. It explains how antenna size, gain, and frequency influence coverage and data rates. The concept of free space loss is critical for designing efficient wireless systems and link budgets.</a:t>
            </a:r>
          </a:p>
        </p:txBody>
      </p:sp>
    </p:spTree>
    <p:extLst>
      <p:ext uri="{BB962C8B-B14F-4D97-AF65-F5344CB8AC3E}">
        <p14:creationId xmlns:p14="http://schemas.microsoft.com/office/powerpoint/2010/main" val="231173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9ACD57-5FDF-7A14-C7C6-1743C9AEBE01}"/>
              </a:ext>
            </a:extLst>
          </p:cNvPr>
          <p:cNvSpPr>
            <a:spLocks noGrp="1"/>
          </p:cNvSpPr>
          <p:nvPr>
            <p:ph type="title"/>
          </p:nvPr>
        </p:nvSpPr>
        <p:spPr>
          <a:xfrm>
            <a:off x="1432721" y="225122"/>
            <a:ext cx="4459286" cy="1478570"/>
          </a:xfrm>
        </p:spPr>
        <p:txBody>
          <a:bodyPr>
            <a:normAutofit/>
          </a:bodyPr>
          <a:lstStyle/>
          <a:p>
            <a:r>
              <a:rPr lang="en-US" sz="3200" dirty="0"/>
              <a:t>Antenna gain and dish efficiency</a:t>
            </a:r>
          </a:p>
        </p:txBody>
      </p:sp>
      <p:sp>
        <p:nvSpPr>
          <p:cNvPr id="3" name="Content Placeholder 2">
            <a:extLst>
              <a:ext uri="{FF2B5EF4-FFF2-40B4-BE49-F238E27FC236}">
                <a16:creationId xmlns:a16="http://schemas.microsoft.com/office/drawing/2014/main" id="{1FCE7DAB-71A7-E7EC-1C85-6BC287DE3719}"/>
              </a:ext>
            </a:extLst>
          </p:cNvPr>
          <p:cNvSpPr>
            <a:spLocks noGrp="1"/>
          </p:cNvSpPr>
          <p:nvPr>
            <p:ph idx="1"/>
          </p:nvPr>
        </p:nvSpPr>
        <p:spPr>
          <a:xfrm>
            <a:off x="1022350" y="1478493"/>
            <a:ext cx="4783136" cy="4285720"/>
          </a:xfrm>
        </p:spPr>
        <p:txBody>
          <a:bodyPr>
            <a:noAutofit/>
          </a:bodyPr>
          <a:lstStyle/>
          <a:p>
            <a:pPr>
              <a:lnSpc>
                <a:spcPct val="110000"/>
              </a:lnSpc>
            </a:pPr>
            <a:r>
              <a:rPr lang="en-US" sz="1800" dirty="0"/>
              <a:t>Dish antennas focus existing transmission power in a specific direction, increasing antenna gain.</a:t>
            </a:r>
          </a:p>
          <a:p>
            <a:pPr>
              <a:lnSpc>
                <a:spcPct val="110000"/>
              </a:lnSpc>
            </a:pPr>
            <a:r>
              <a:rPr lang="en-US" sz="1800" dirty="0"/>
              <a:t>At 2.4 GHz, a 0.5m dish has a maximum theoretical gain of 22.19 </a:t>
            </a:r>
            <a:r>
              <a:rPr lang="en-US" sz="1800" dirty="0" err="1"/>
              <a:t>dBi.At</a:t>
            </a:r>
            <a:r>
              <a:rPr lang="en-US" sz="1800" dirty="0"/>
              <a:t> 5 GHz, the same 0.5m dish improves to a 28.32 </a:t>
            </a:r>
            <a:r>
              <a:rPr lang="en-US" sz="1800" dirty="0" err="1"/>
              <a:t>dBi</a:t>
            </a:r>
            <a:r>
              <a:rPr lang="en-US" sz="1800" dirty="0"/>
              <a:t> gain.</a:t>
            </a:r>
          </a:p>
          <a:p>
            <a:pPr>
              <a:lnSpc>
                <a:spcPct val="110000"/>
              </a:lnSpc>
            </a:pPr>
            <a:r>
              <a:rPr lang="en-US" sz="1800" dirty="0"/>
              <a:t>Higher-frequency signals are more efficiently focused by dish antennas, resulting in higher gain.</a:t>
            </a:r>
          </a:p>
          <a:p>
            <a:pPr>
              <a:lnSpc>
                <a:spcPct val="110000"/>
              </a:lnSpc>
            </a:pPr>
            <a:r>
              <a:rPr lang="en-US" sz="1800" dirty="0"/>
              <a:t>A 25-meter dish like the Very Large Array (VLA) telescope achieves around 66.32 </a:t>
            </a:r>
            <a:r>
              <a:rPr lang="en-US" sz="1800" dirty="0" err="1"/>
              <a:t>dBi</a:t>
            </a:r>
            <a:r>
              <a:rPr lang="en-US" sz="1800" dirty="0"/>
              <a:t> gain at 5 GHz.</a:t>
            </a:r>
          </a:p>
          <a:p>
            <a:pPr>
              <a:lnSpc>
                <a:spcPct val="110000"/>
              </a:lnSpc>
            </a:pPr>
            <a:r>
              <a:rPr lang="en-US" sz="1800" dirty="0"/>
              <a:t>Larger dishes are more efficient at focusing signals compared to smaller dishes at the same frequency.</a:t>
            </a:r>
          </a:p>
        </p:txBody>
      </p:sp>
      <p:pic>
        <p:nvPicPr>
          <p:cNvPr id="6" name="Picture 5" descr="A few satellite dishes with orange rays coming out of them&#10;&#10;AI-generated content may be incorrect.">
            <a:extLst>
              <a:ext uri="{FF2B5EF4-FFF2-40B4-BE49-F238E27FC236}">
                <a16:creationId xmlns:a16="http://schemas.microsoft.com/office/drawing/2014/main" id="{17438F1C-865D-0279-FA7F-44BE15D46852}"/>
              </a:ext>
            </a:extLst>
          </p:cNvPr>
          <p:cNvPicPr>
            <a:picLocks noChangeAspect="1"/>
          </p:cNvPicPr>
          <p:nvPr/>
        </p:nvPicPr>
        <p:blipFill>
          <a:blip r:embed="rId4"/>
          <a:stretch>
            <a:fillRect/>
          </a:stretch>
        </p:blipFill>
        <p:spPr>
          <a:xfrm>
            <a:off x="6096000" y="688386"/>
            <a:ext cx="5456279" cy="54562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5" name="Group 1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304935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F6AE-DB7A-5C73-BB28-45B5DD1F303C}"/>
              </a:ext>
            </a:extLst>
          </p:cNvPr>
          <p:cNvSpPr>
            <a:spLocks noGrp="1"/>
          </p:cNvSpPr>
          <p:nvPr>
            <p:ph type="title"/>
          </p:nvPr>
        </p:nvSpPr>
        <p:spPr>
          <a:xfrm>
            <a:off x="1141413" y="618518"/>
            <a:ext cx="9905998" cy="1478570"/>
          </a:xfrm>
        </p:spPr>
        <p:txBody>
          <a:bodyPr>
            <a:normAutofit/>
          </a:bodyPr>
          <a:lstStyle/>
          <a:p>
            <a:r>
              <a:rPr lang="en-US"/>
              <a:t>Free space path loss dynamics</a:t>
            </a:r>
            <a:endParaRPr lang="en-US" dirty="0"/>
          </a:p>
        </p:txBody>
      </p:sp>
      <p:pic>
        <p:nvPicPr>
          <p:cNvPr id="92" name="Picture 91" descr="A flashlight with a light coming out of it&#10;&#10;AI-generated content may be incorrect.">
            <a:extLst>
              <a:ext uri="{FF2B5EF4-FFF2-40B4-BE49-F238E27FC236}">
                <a16:creationId xmlns:a16="http://schemas.microsoft.com/office/drawing/2014/main" id="{E54415B4-4A26-FF2E-265C-3AA3A1E5E375}"/>
              </a:ext>
            </a:extLst>
          </p:cNvPr>
          <p:cNvPicPr>
            <a:picLocks noChangeAspect="1"/>
          </p:cNvPicPr>
          <p:nvPr/>
        </p:nvPicPr>
        <p:blipFill>
          <a:blip r:embed="rId3"/>
          <a:stretch>
            <a:fillRect/>
          </a:stretch>
        </p:blipFill>
        <p:spPr>
          <a:xfrm>
            <a:off x="1141411" y="2277013"/>
            <a:ext cx="3494597" cy="349459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36CFB3E-EDAE-38E2-FBFC-5E6CEDA71C3C}"/>
              </a:ext>
            </a:extLst>
          </p:cNvPr>
          <p:cNvSpPr>
            <a:spLocks noGrp="1"/>
          </p:cNvSpPr>
          <p:nvPr>
            <p:ph idx="1"/>
          </p:nvPr>
        </p:nvSpPr>
        <p:spPr>
          <a:xfrm>
            <a:off x="5034579" y="1964905"/>
            <a:ext cx="6012832" cy="4118812"/>
          </a:xfrm>
        </p:spPr>
        <p:txBody>
          <a:bodyPr>
            <a:normAutofit/>
          </a:bodyPr>
          <a:lstStyle/>
          <a:p>
            <a:pPr>
              <a:lnSpc>
                <a:spcPct val="110000"/>
              </a:lnSpc>
            </a:pPr>
            <a:r>
              <a:rPr lang="en-US" sz="1800" dirty="0"/>
              <a:t>Free Space Path Loss (FSPL) increases with frequency and distance.</a:t>
            </a:r>
          </a:p>
          <a:p>
            <a:pPr>
              <a:lnSpc>
                <a:spcPct val="110000"/>
              </a:lnSpc>
            </a:pPr>
            <a:r>
              <a:rPr lang="en-US" sz="1800" dirty="0"/>
              <a:t>At 2.4 GHz and 100 meters, FSPL ≈ 80.05 dB; at 5 GHz, FSPL rises to 87.57 </a:t>
            </a:r>
            <a:r>
              <a:rPr lang="en-US" sz="1800" dirty="0" err="1"/>
              <a:t>dB.</a:t>
            </a:r>
            <a:endParaRPr lang="en-US" sz="1800" dirty="0"/>
          </a:p>
          <a:p>
            <a:pPr>
              <a:lnSpc>
                <a:spcPct val="110000"/>
              </a:lnSpc>
            </a:pPr>
            <a:r>
              <a:rPr lang="en-US" sz="1800" dirty="0"/>
              <a:t>Higher frequencies suffer greater FSPL over the same distance compared to lower frequencies.</a:t>
            </a:r>
          </a:p>
          <a:p>
            <a:pPr>
              <a:lnSpc>
                <a:spcPct val="110000"/>
              </a:lnSpc>
            </a:pPr>
            <a:r>
              <a:rPr lang="en-US" sz="1800" dirty="0"/>
              <a:t>FSPL at 20m = 66.03 dB, 40m = 72.04 dB, and 80m = 78.05 dB (2.4 GHz band).</a:t>
            </a:r>
          </a:p>
          <a:p>
            <a:pPr>
              <a:lnSpc>
                <a:spcPct val="110000"/>
              </a:lnSpc>
            </a:pPr>
            <a:r>
              <a:rPr lang="en-US" sz="1800" dirty="0"/>
              <a:t>Every time distance doubles, FSPL increases by about 6 </a:t>
            </a:r>
            <a:r>
              <a:rPr lang="en-US" sz="1800" dirty="0" err="1"/>
              <a:t>dB.</a:t>
            </a:r>
            <a:endParaRPr lang="en-US" sz="1800" dirty="0"/>
          </a:p>
          <a:p>
            <a:pPr>
              <a:lnSpc>
                <a:spcPct val="110000"/>
              </a:lnSpc>
            </a:pPr>
            <a:r>
              <a:rPr lang="en-US" sz="1800" dirty="0"/>
              <a:t>Delta FSPL calculated for 20m to 40m: approximately 6.02 dB, confirming the doubling rule.</a:t>
            </a:r>
          </a:p>
        </p:txBody>
      </p:sp>
    </p:spTree>
    <p:extLst>
      <p:ext uri="{BB962C8B-B14F-4D97-AF65-F5344CB8AC3E}">
        <p14:creationId xmlns:p14="http://schemas.microsoft.com/office/powerpoint/2010/main" val="847871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F439-6F4E-4BCD-9A8D-B3943844CA21}"/>
              </a:ext>
            </a:extLst>
          </p:cNvPr>
          <p:cNvSpPr>
            <a:spLocks noGrp="1"/>
          </p:cNvSpPr>
          <p:nvPr>
            <p:ph type="title"/>
          </p:nvPr>
        </p:nvSpPr>
        <p:spPr>
          <a:xfrm>
            <a:off x="2501586" y="247800"/>
            <a:ext cx="7185650" cy="1014246"/>
          </a:xfrm>
        </p:spPr>
        <p:txBody>
          <a:bodyPr>
            <a:normAutofit fontScale="90000"/>
          </a:bodyPr>
          <a:lstStyle/>
          <a:p>
            <a:pPr algn="ctr"/>
            <a:r>
              <a:rPr lang="en-US" dirty="0"/>
              <a:t>Bit Error rate of fading channels</a:t>
            </a:r>
          </a:p>
        </p:txBody>
      </p:sp>
      <p:sp>
        <p:nvSpPr>
          <p:cNvPr id="4" name="Content Placeholder 3">
            <a:extLst>
              <a:ext uri="{FF2B5EF4-FFF2-40B4-BE49-F238E27FC236}">
                <a16:creationId xmlns:a16="http://schemas.microsoft.com/office/drawing/2014/main" id="{3751BE71-6AC6-F984-9857-FECE0209903A}"/>
              </a:ext>
            </a:extLst>
          </p:cNvPr>
          <p:cNvSpPr>
            <a:spLocks noGrp="1"/>
          </p:cNvSpPr>
          <p:nvPr>
            <p:ph idx="1"/>
          </p:nvPr>
        </p:nvSpPr>
        <p:spPr/>
        <p:txBody>
          <a:bodyPr/>
          <a:lstStyle/>
          <a:p>
            <a:pPr marL="0" indent="0">
              <a:buNone/>
            </a:pPr>
            <a:r>
              <a:rPr lang="en-US" dirty="0"/>
              <a:t>Here, we investigate the performance of digital communication systems under different types of channel impairments. Using Phase Shift Keying (PSK) modulation, we compare bit error rates (BER) across AWGN, Rayleigh, and Rician fading channels. This module highlights how wireless environments affect system reliability and data integrity.</a:t>
            </a:r>
          </a:p>
        </p:txBody>
      </p:sp>
    </p:spTree>
    <p:extLst>
      <p:ext uri="{BB962C8B-B14F-4D97-AF65-F5344CB8AC3E}">
        <p14:creationId xmlns:p14="http://schemas.microsoft.com/office/powerpoint/2010/main" val="408478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478570"/>
          </a:xfrm>
        </p:spPr>
        <p:txBody>
          <a:bodyPr>
            <a:normAutofit/>
          </a:bodyPr>
          <a:lstStyle/>
          <a:p>
            <a:r>
              <a:rPr lang="en-US" sz="3200" dirty="0"/>
              <a:t>Intro</a:t>
            </a:r>
          </a:p>
        </p:txBody>
      </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aphicFrame>
        <p:nvGraphicFramePr>
          <p:cNvPr id="200" name="Content Placeholder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1405159046"/>
              </p:ext>
            </p:extLst>
          </p:nvPr>
        </p:nvGraphicFramePr>
        <p:xfrm>
          <a:off x="7962519" y="2249487"/>
          <a:ext cx="3084892" cy="35417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2665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2010482" y="-250335"/>
            <a:ext cx="8171029" cy="14785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nSpc>
                <a:spcPct val="90000"/>
              </a:lnSpc>
              <a:spcAft>
                <a:spcPts val="600"/>
              </a:spcAft>
            </a:pPr>
            <a:r>
              <a:rPr lang="en-US" sz="3200" cap="all" dirty="0"/>
              <a:t>AWGN Channel and Rician Channel </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141412" y="2249487"/>
            <a:ext cx="4459287" cy="39650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SzPct val="125000"/>
              <a:buNone/>
            </a:pPr>
            <a:r>
              <a:rPr lang="en-US" sz="2000" dirty="0"/>
              <a:t>This screenshot shows the bit rate error performance of both AWGN and Rician fading channels.</a:t>
            </a:r>
          </a:p>
        </p:txBody>
      </p:sp>
      <p:pic>
        <p:nvPicPr>
          <p:cNvPr id="2" name="Content Placeholder 1">
            <a:extLst>
              <a:ext uri="{FF2B5EF4-FFF2-40B4-BE49-F238E27FC236}">
                <a16:creationId xmlns:a16="http://schemas.microsoft.com/office/drawing/2014/main" id="{E48E7B81-267A-B69E-8BE2-D99D9B071445}"/>
              </a:ext>
            </a:extLst>
          </p:cNvPr>
          <p:cNvPicPr>
            <a:picLocks noGrp="1" noChangeAspect="1"/>
          </p:cNvPicPr>
          <p:nvPr>
            <p:ph idx="1"/>
          </p:nvPr>
        </p:nvPicPr>
        <p:blipFill>
          <a:blip r:embed="rId4"/>
          <a:stretch>
            <a:fillRect/>
          </a:stretch>
        </p:blipFill>
        <p:spPr>
          <a:xfrm>
            <a:off x="6096000" y="1036224"/>
            <a:ext cx="5456279" cy="476060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163756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DC597-990A-71B8-285C-F50DAB30560B}"/>
              </a:ext>
            </a:extLst>
          </p:cNvPr>
          <p:cNvSpPr>
            <a:spLocks noGrp="1"/>
          </p:cNvSpPr>
          <p:nvPr>
            <p:ph type="title"/>
          </p:nvPr>
        </p:nvSpPr>
        <p:spPr>
          <a:xfrm>
            <a:off x="1141413" y="618518"/>
            <a:ext cx="9905998" cy="1478570"/>
          </a:xfrm>
        </p:spPr>
        <p:txBody>
          <a:bodyPr>
            <a:normAutofit/>
          </a:bodyPr>
          <a:lstStyle/>
          <a:p>
            <a:pPr algn="ctr"/>
            <a:r>
              <a:rPr lang="en-US" dirty="0"/>
              <a:t>BER comparison – </a:t>
            </a:r>
            <a:r>
              <a:rPr lang="en-US" dirty="0" err="1"/>
              <a:t>Awgn</a:t>
            </a:r>
            <a:r>
              <a:rPr lang="en-US" dirty="0"/>
              <a:t> vs </a:t>
            </a:r>
            <a:r>
              <a:rPr lang="en-US" dirty="0" err="1"/>
              <a:t>rician</a:t>
            </a:r>
            <a:r>
              <a:rPr lang="en-US" dirty="0"/>
              <a:t> channel with </a:t>
            </a:r>
            <a:r>
              <a:rPr lang="en-US" dirty="0" err="1"/>
              <a:t>psk</a:t>
            </a:r>
            <a:endParaRPr lang="en-US" dirty="0"/>
          </a:p>
        </p:txBody>
      </p:sp>
      <p:pic>
        <p:nvPicPr>
          <p:cNvPr id="5" name="Picture 4" descr="A graph of a function&#10;&#10;AI-generated content may be incorrect.">
            <a:extLst>
              <a:ext uri="{FF2B5EF4-FFF2-40B4-BE49-F238E27FC236}">
                <a16:creationId xmlns:a16="http://schemas.microsoft.com/office/drawing/2014/main" id="{29F8B744-5F11-67A5-D3A9-68B8E1B422A3}"/>
              </a:ext>
            </a:extLst>
          </p:cNvPr>
          <p:cNvPicPr>
            <a:picLocks noChangeAspect="1"/>
          </p:cNvPicPr>
          <p:nvPr/>
        </p:nvPicPr>
        <p:blipFill>
          <a:blip r:embed="rId3"/>
          <a:srcRect t="1125" r="-3" b="931"/>
          <a:stretch/>
        </p:blipFill>
        <p:spPr>
          <a:xfrm>
            <a:off x="769937" y="2097088"/>
            <a:ext cx="4662140"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2A75E926-597F-8110-2068-ACD9F8AA26BD}"/>
              </a:ext>
            </a:extLst>
          </p:cNvPr>
          <p:cNvSpPr>
            <a:spLocks noGrp="1"/>
          </p:cNvSpPr>
          <p:nvPr>
            <p:ph idx="1"/>
          </p:nvPr>
        </p:nvSpPr>
        <p:spPr>
          <a:xfrm>
            <a:off x="5657850" y="1697644"/>
            <a:ext cx="6143625" cy="4541838"/>
          </a:xfrm>
        </p:spPr>
        <p:txBody>
          <a:bodyPr anchor="ctr">
            <a:noAutofit/>
          </a:bodyPr>
          <a:lstStyle/>
          <a:p>
            <a:pPr>
              <a:lnSpc>
                <a:spcPct val="110000"/>
              </a:lnSpc>
              <a:buNone/>
            </a:pPr>
            <a:r>
              <a:rPr lang="en-US" sz="1200" dirty="0"/>
              <a:t>The Bit Error Rate (BER) of PSK modulation varies significantly when comparing performance over an Additive White Gaussian Noise (AWGN) channel versus a Rician fading channel.</a:t>
            </a:r>
          </a:p>
          <a:p>
            <a:pPr>
              <a:lnSpc>
                <a:spcPct val="110000"/>
              </a:lnSpc>
              <a:buFont typeface="Arial" panose="020B0604020202020204" pitchFamily="34" charset="0"/>
              <a:buChar char="•"/>
            </a:pPr>
            <a:r>
              <a:rPr lang="en-US" sz="1200" b="1" dirty="0"/>
              <a:t>At 5 dB SNR</a:t>
            </a:r>
            <a:r>
              <a:rPr lang="en-US" sz="1200" dirty="0"/>
              <a:t>:</a:t>
            </a:r>
          </a:p>
          <a:p>
            <a:pPr marL="742950" lvl="1" indent="-285750">
              <a:lnSpc>
                <a:spcPct val="110000"/>
              </a:lnSpc>
              <a:buFont typeface="Arial" panose="020B0604020202020204" pitchFamily="34" charset="0"/>
              <a:buChar char="•"/>
            </a:pPr>
            <a:r>
              <a:rPr lang="en-US" sz="1200" b="1" dirty="0"/>
              <a:t>AWGN channel</a:t>
            </a:r>
            <a:r>
              <a:rPr lang="en-US" sz="1200" dirty="0"/>
              <a:t> maintains a BER around </a:t>
            </a:r>
            <a:r>
              <a:rPr lang="en-US" sz="1200" b="1" dirty="0"/>
              <a:t>10⁻²</a:t>
            </a:r>
            <a:r>
              <a:rPr lang="en-US" sz="1200" dirty="0"/>
              <a:t>, showing consistent performance.</a:t>
            </a:r>
          </a:p>
          <a:p>
            <a:pPr marL="742950" lvl="1" indent="-285750">
              <a:lnSpc>
                <a:spcPct val="110000"/>
              </a:lnSpc>
              <a:buFont typeface="Arial" panose="020B0604020202020204" pitchFamily="34" charset="0"/>
              <a:buChar char="•"/>
            </a:pPr>
            <a:r>
              <a:rPr lang="en-US" sz="1200" b="1" dirty="0"/>
              <a:t>Rician channel</a:t>
            </a:r>
            <a:r>
              <a:rPr lang="en-US" sz="1200" dirty="0"/>
              <a:t> BER increases to </a:t>
            </a:r>
            <a:r>
              <a:rPr lang="en-US" sz="1200" b="1" dirty="0"/>
              <a:t>10⁻¹.4</a:t>
            </a:r>
            <a:r>
              <a:rPr lang="en-US" sz="1200" dirty="0"/>
              <a:t>, indicating more errors due to fading effects.</a:t>
            </a:r>
          </a:p>
          <a:p>
            <a:pPr marL="742950" lvl="1" indent="-285750">
              <a:lnSpc>
                <a:spcPct val="110000"/>
              </a:lnSpc>
              <a:buFont typeface="Arial" panose="020B0604020202020204" pitchFamily="34" charset="0"/>
              <a:buChar char="•"/>
            </a:pPr>
            <a:r>
              <a:rPr lang="en-US" sz="1200" dirty="0"/>
              <a:t>This suggests that </a:t>
            </a:r>
            <a:r>
              <a:rPr lang="en-US" sz="1200" b="1" dirty="0"/>
              <a:t>AWGN channels are more reliable at lower SNR levels</a:t>
            </a:r>
            <a:r>
              <a:rPr lang="en-US" sz="1200" dirty="0"/>
              <a:t>.</a:t>
            </a:r>
          </a:p>
          <a:p>
            <a:pPr>
              <a:lnSpc>
                <a:spcPct val="110000"/>
              </a:lnSpc>
              <a:buFont typeface="Arial" panose="020B0604020202020204" pitchFamily="34" charset="0"/>
              <a:buChar char="•"/>
            </a:pPr>
            <a:r>
              <a:rPr lang="en-US" sz="1200" b="1" dirty="0"/>
              <a:t>At 10 dB SNR</a:t>
            </a:r>
            <a:r>
              <a:rPr lang="en-US" sz="1200" dirty="0"/>
              <a:t>:</a:t>
            </a:r>
          </a:p>
          <a:p>
            <a:pPr marL="742950" lvl="1" indent="-285750">
              <a:lnSpc>
                <a:spcPct val="110000"/>
              </a:lnSpc>
              <a:buFont typeface="Arial" panose="020B0604020202020204" pitchFamily="34" charset="0"/>
              <a:buChar char="•"/>
            </a:pPr>
            <a:r>
              <a:rPr lang="en-US" sz="1200" b="1" dirty="0"/>
              <a:t>AWGN</a:t>
            </a:r>
            <a:r>
              <a:rPr lang="en-US" sz="1200" dirty="0"/>
              <a:t> improves dramatically to a BER of </a:t>
            </a:r>
            <a:r>
              <a:rPr lang="en-US" sz="1200" b="1" dirty="0"/>
              <a:t>10⁻⁶</a:t>
            </a:r>
            <a:r>
              <a:rPr lang="en-US" sz="1200" dirty="0"/>
              <a:t>.</a:t>
            </a:r>
          </a:p>
          <a:p>
            <a:pPr marL="742950" lvl="1" indent="-285750">
              <a:lnSpc>
                <a:spcPct val="110000"/>
              </a:lnSpc>
              <a:buFont typeface="Arial" panose="020B0604020202020204" pitchFamily="34" charset="0"/>
              <a:buChar char="•"/>
            </a:pPr>
            <a:r>
              <a:rPr lang="en-US" sz="1200" b="1" dirty="0"/>
              <a:t>Rician channel</a:t>
            </a:r>
            <a:r>
              <a:rPr lang="en-US" sz="1200" dirty="0"/>
              <a:t> performance lags, with a BER still around </a:t>
            </a:r>
            <a:r>
              <a:rPr lang="en-US" sz="1200" b="1" dirty="0"/>
              <a:t>10⁻².2</a:t>
            </a:r>
            <a:r>
              <a:rPr lang="en-US" sz="1200" dirty="0"/>
              <a:t>.</a:t>
            </a:r>
          </a:p>
          <a:p>
            <a:pPr marL="742950" lvl="1" indent="-285750">
              <a:lnSpc>
                <a:spcPct val="110000"/>
              </a:lnSpc>
              <a:buFont typeface="Arial" panose="020B0604020202020204" pitchFamily="34" charset="0"/>
              <a:buChar char="•"/>
            </a:pPr>
            <a:r>
              <a:rPr lang="en-US" sz="1200" b="1" dirty="0"/>
              <a:t>Higher SNR doesn’t compensate for the multipath fading introduced by Rician channels</a:t>
            </a:r>
            <a:r>
              <a:rPr lang="en-US" sz="1200" dirty="0"/>
              <a:t>.</a:t>
            </a:r>
          </a:p>
          <a:p>
            <a:pPr marL="0" indent="0">
              <a:lnSpc>
                <a:spcPct val="110000"/>
              </a:lnSpc>
              <a:buNone/>
            </a:pPr>
            <a:r>
              <a:rPr lang="en-US" sz="1200" dirty="0"/>
              <a:t>AWGN channels offer consistently lower BER than Rician fading environments. This is because </a:t>
            </a:r>
            <a:r>
              <a:rPr lang="en-US" sz="1200" b="1" dirty="0"/>
              <a:t>Rician fading introduces signal variability, leading to more frequent and severe errors</a:t>
            </a:r>
            <a:r>
              <a:rPr lang="en-US" sz="1200" dirty="0"/>
              <a:t>, especially when precision and reliability are critical.</a:t>
            </a:r>
          </a:p>
          <a:p>
            <a:pPr>
              <a:lnSpc>
                <a:spcPct val="110000"/>
              </a:lnSpc>
            </a:pPr>
            <a:endParaRPr lang="en-US" sz="1200" dirty="0"/>
          </a:p>
        </p:txBody>
      </p:sp>
    </p:spTree>
    <p:extLst>
      <p:ext uri="{BB962C8B-B14F-4D97-AF65-F5344CB8AC3E}">
        <p14:creationId xmlns:p14="http://schemas.microsoft.com/office/powerpoint/2010/main" val="67227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294C1-989B-C3D7-31BB-CC1B667333CC}"/>
              </a:ext>
            </a:extLst>
          </p:cNvPr>
          <p:cNvSpPr>
            <a:spLocks noGrp="1"/>
          </p:cNvSpPr>
          <p:nvPr>
            <p:ph type="title"/>
          </p:nvPr>
        </p:nvSpPr>
        <p:spPr>
          <a:xfrm>
            <a:off x="1141413" y="618518"/>
            <a:ext cx="9905998" cy="1478570"/>
          </a:xfrm>
        </p:spPr>
        <p:txBody>
          <a:bodyPr>
            <a:normAutofit/>
          </a:bodyPr>
          <a:lstStyle/>
          <a:p>
            <a:r>
              <a:rPr lang="en-US" dirty="0"/>
              <a:t>Challenges</a:t>
            </a:r>
          </a:p>
        </p:txBody>
      </p:sp>
      <p:graphicFrame>
        <p:nvGraphicFramePr>
          <p:cNvPr id="5" name="Content Placeholder 2">
            <a:extLst>
              <a:ext uri="{FF2B5EF4-FFF2-40B4-BE49-F238E27FC236}">
                <a16:creationId xmlns:a16="http://schemas.microsoft.com/office/drawing/2014/main" id="{0EA6F914-3E84-C602-D638-DD72902441EC}"/>
              </a:ext>
            </a:extLst>
          </p:cNvPr>
          <p:cNvGraphicFramePr>
            <a:graphicFrameLocks noGrp="1"/>
          </p:cNvGraphicFramePr>
          <p:nvPr>
            <p:ph idx="1"/>
            <p:extLst>
              <p:ext uri="{D42A27DB-BD31-4B8C-83A1-F6EECF244321}">
                <p14:modId xmlns:p14="http://schemas.microsoft.com/office/powerpoint/2010/main" val="2699980013"/>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219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A4018-367A-6381-44F3-7842606038DE}"/>
              </a:ext>
            </a:extLst>
          </p:cNvPr>
          <p:cNvSpPr>
            <a:spLocks noGrp="1"/>
          </p:cNvSpPr>
          <p:nvPr>
            <p:ph type="title"/>
          </p:nvPr>
        </p:nvSpPr>
        <p:spPr>
          <a:xfrm>
            <a:off x="1141413" y="618518"/>
            <a:ext cx="9905998" cy="1478570"/>
          </a:xfrm>
        </p:spPr>
        <p:txBody>
          <a:bodyPr>
            <a:normAutofit/>
          </a:bodyPr>
          <a:lstStyle/>
          <a:p>
            <a:r>
              <a:rPr lang="en-US" dirty="0"/>
              <a:t>Skills gained</a:t>
            </a:r>
          </a:p>
        </p:txBody>
      </p:sp>
      <p:graphicFrame>
        <p:nvGraphicFramePr>
          <p:cNvPr id="6" name="Content Placeholder 2">
            <a:extLst>
              <a:ext uri="{FF2B5EF4-FFF2-40B4-BE49-F238E27FC236}">
                <a16:creationId xmlns:a16="http://schemas.microsoft.com/office/drawing/2014/main" id="{7042C700-7934-EF61-8F38-5BDE3A1B4CEC}"/>
              </a:ext>
            </a:extLst>
          </p:cNvPr>
          <p:cNvGraphicFramePr>
            <a:graphicFrameLocks noGrp="1"/>
          </p:cNvGraphicFramePr>
          <p:nvPr>
            <p:ph idx="1"/>
            <p:extLst>
              <p:ext uri="{D42A27DB-BD31-4B8C-83A1-F6EECF244321}">
                <p14:modId xmlns:p14="http://schemas.microsoft.com/office/powerpoint/2010/main" val="950212328"/>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11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E43C-3BC9-70BA-DF29-761440EFAA37}"/>
              </a:ext>
            </a:extLst>
          </p:cNvPr>
          <p:cNvSpPr>
            <a:spLocks noGrp="1"/>
          </p:cNvSpPr>
          <p:nvPr>
            <p:ph type="title"/>
          </p:nvPr>
        </p:nvSpPr>
        <p:spPr>
          <a:xfrm>
            <a:off x="1141413" y="618518"/>
            <a:ext cx="9905998" cy="1478570"/>
          </a:xfrm>
        </p:spPr>
        <p:txBody>
          <a:bodyPr>
            <a:normAutofit/>
          </a:bodyPr>
          <a:lstStyle/>
          <a:p>
            <a:r>
              <a:rPr lang="en-US" dirty="0"/>
              <a:t>conclusion</a:t>
            </a:r>
          </a:p>
        </p:txBody>
      </p:sp>
      <p:pic>
        <p:nvPicPr>
          <p:cNvPr id="5" name="Picture 4" descr="A blue circle with a check mark in it&#10;&#10;AI-generated content may be incorrect.">
            <a:extLst>
              <a:ext uri="{FF2B5EF4-FFF2-40B4-BE49-F238E27FC236}">
                <a16:creationId xmlns:a16="http://schemas.microsoft.com/office/drawing/2014/main" id="{454511A7-4C73-A1BA-1769-987EE856332D}"/>
              </a:ext>
            </a:extLst>
          </p:cNvPr>
          <p:cNvPicPr>
            <a:picLocks noChangeAspect="1"/>
          </p:cNvPicPr>
          <p:nvPr/>
        </p:nvPicPr>
        <p:blipFill>
          <a:blip r:embed="rId3"/>
          <a:stretch>
            <a:fillRect/>
          </a:stretch>
        </p:blipFill>
        <p:spPr>
          <a:xfrm>
            <a:off x="1141411" y="2535480"/>
            <a:ext cx="4689234" cy="297766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A97F4095-776A-7BB9-7374-F0EE8EFAA059}"/>
              </a:ext>
            </a:extLst>
          </p:cNvPr>
          <p:cNvSpPr>
            <a:spLocks noGrp="1"/>
          </p:cNvSpPr>
          <p:nvPr>
            <p:ph idx="1"/>
          </p:nvPr>
        </p:nvSpPr>
        <p:spPr>
          <a:xfrm>
            <a:off x="6336727" y="2249487"/>
            <a:ext cx="4710683" cy="3541714"/>
          </a:xfrm>
        </p:spPr>
        <p:txBody>
          <a:bodyPr>
            <a:normAutofit/>
          </a:bodyPr>
          <a:lstStyle/>
          <a:p>
            <a:pPr marL="0" indent="0">
              <a:lnSpc>
                <a:spcPct val="110000"/>
              </a:lnSpc>
              <a:buNone/>
            </a:pPr>
            <a:r>
              <a:rPr lang="en-US" dirty="0"/>
              <a:t>Through this project, we have developed a solid understanding of modern digital and wireless communications. Analyzing key performance parameters like BER, SWR, FSPL, and gain enables us to design, optimize, and troubleshoot real-world communication systems.</a:t>
            </a:r>
            <a:endParaRPr lang="en-US"/>
          </a:p>
          <a:p>
            <a:pPr marL="0" indent="0">
              <a:lnSpc>
                <a:spcPct val="110000"/>
              </a:lnSpc>
              <a:buNone/>
            </a:pPr>
            <a:endParaRPr lang="en-US"/>
          </a:p>
        </p:txBody>
      </p:sp>
    </p:spTree>
    <p:extLst>
      <p:ext uri="{BB962C8B-B14F-4D97-AF65-F5344CB8AC3E}">
        <p14:creationId xmlns:p14="http://schemas.microsoft.com/office/powerpoint/2010/main" val="318151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8FB86-5EE8-6539-4389-846BC21C58F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EDEA65C-6D60-45C4-E6A1-956243EF47C8}"/>
              </a:ext>
            </a:extLst>
          </p:cNvPr>
          <p:cNvSpPr>
            <a:spLocks noGrp="1"/>
          </p:cNvSpPr>
          <p:nvPr>
            <p:ph idx="1"/>
          </p:nvPr>
        </p:nvSpPr>
        <p:spPr/>
        <p:txBody>
          <a:bodyPr>
            <a:normAutofit fontScale="55000" lnSpcReduction="20000"/>
          </a:bodyPr>
          <a:lstStyle/>
          <a:p>
            <a:pPr>
              <a:buFont typeface="Arial" panose="020B0604020202020204" pitchFamily="34" charset="0"/>
              <a:buChar char="•"/>
            </a:pPr>
            <a:r>
              <a:rPr lang="en-US" dirty="0"/>
              <a:t>DeVry University. (2024). NETW310 course project guide – Module 2-6. College of Engineering and Information Sciences, DeVry University.</a:t>
            </a:r>
          </a:p>
          <a:p>
            <a:r>
              <a:rPr lang="en-US" sz="2400" dirty="0"/>
              <a:t>Telecommunications Industry Association. (2001). </a:t>
            </a:r>
            <a:r>
              <a:rPr lang="en-US" sz="2400" i="1" dirty="0"/>
              <a:t>ANSI/TIA/EIA-568-B Commercial Building Telecommunications Cabling Standard</a:t>
            </a:r>
            <a:r>
              <a:rPr lang="en-US" sz="2400" dirty="0"/>
              <a:t>. Anixter. </a:t>
            </a:r>
            <a:r>
              <a:rPr lang="en-US" sz="2400" dirty="0">
                <a:hlinkClick r:id="rId2"/>
              </a:rPr>
              <a:t>https://web.anixter.com/AXECOM/AXEDocLib.nsf/(UnID)/8F2E0839A6190F4986257309005757CC/$file/ANSI-TIA-EIA-568-B.pdf</a:t>
            </a:r>
            <a:endParaRPr lang="en-US" sz="2400" dirty="0"/>
          </a:p>
          <a:p>
            <a:r>
              <a:rPr lang="en-US" sz="2400" dirty="0"/>
              <a:t>Vincent. (2024, November 21). </a:t>
            </a:r>
            <a:r>
              <a:rPr lang="en-US" sz="2400" i="1" dirty="0"/>
              <a:t>Network cable standards for generic cabling: TIA 568 vs ISO 11801 vs EN 50173</a:t>
            </a:r>
            <a:r>
              <a:rPr lang="en-US" sz="2400" dirty="0"/>
              <a:t>. FS Community. </a:t>
            </a:r>
            <a:r>
              <a:rPr lang="en-US" sz="2400" dirty="0">
                <a:hlinkClick r:id="rId3"/>
              </a:rPr>
              <a:t>https://community.fs.com/blog/network-cable-standards-tia-568-vs-iso-11801-vs-en-50173.html</a:t>
            </a:r>
            <a:endParaRPr lang="en-US" dirty="0"/>
          </a:p>
          <a:p>
            <a:pPr>
              <a:buFont typeface="Arial" panose="020B0604020202020204" pitchFamily="34" charset="0"/>
              <a:buChar char="•"/>
            </a:pPr>
            <a:r>
              <a:rPr lang="en-US" dirty="0"/>
              <a:t>Frenzel, L. E., Jr. (2016). Principles of electronic communication systems (4th ed.). McGraw-Hill Education.</a:t>
            </a:r>
          </a:p>
          <a:p>
            <a:pPr>
              <a:buFont typeface="Arial" panose="020B0604020202020204" pitchFamily="34" charset="0"/>
              <a:buChar char="•"/>
            </a:pPr>
            <a:r>
              <a:rPr lang="en-US" dirty="0" err="1"/>
              <a:t>SwissWireless</a:t>
            </a:r>
            <a:r>
              <a:rPr lang="en-US" dirty="0"/>
              <a:t>. (n.d.). WLAN link budget calculator. Retrieved April 9, 2025, from </a:t>
            </a:r>
            <a:r>
              <a:rPr lang="en-US" dirty="0">
                <a:hlinkClick r:id="rId4"/>
              </a:rPr>
              <a:t>http://www.swisswireless.org/wlan_calc_en.html</a:t>
            </a:r>
            <a:r>
              <a:rPr lang="en-US" dirty="0"/>
              <a:t> </a:t>
            </a:r>
          </a:p>
          <a:p>
            <a:pPr>
              <a:buFont typeface="Arial" panose="020B0604020202020204" pitchFamily="34" charset="0"/>
              <a:buChar char="•"/>
            </a:pPr>
            <a:r>
              <a:rPr lang="en-US" dirty="0"/>
              <a:t>Cisco Systems. (n.d.). Resolve rogue detection and mitigation in a unified wireless network. Retrieved April 9, 2025, from </a:t>
            </a:r>
            <a:r>
              <a:rPr lang="en-US" dirty="0">
                <a:hlinkClick r:id="rId5"/>
              </a:rPr>
              <a:t>https://www.cisco.com/c/en/us/support/docs/wireless/4400-series-wireless-lan-controllers/112045-handling-rogue-cuwn-00.html</a:t>
            </a:r>
            <a:r>
              <a:rPr lang="en-US" dirty="0"/>
              <a:t> </a:t>
            </a:r>
          </a:p>
          <a:p>
            <a:pPr>
              <a:buFont typeface="Arial" panose="020B0604020202020204" pitchFamily="34" charset="0"/>
              <a:buChar char="•"/>
            </a:pPr>
            <a:r>
              <a:rPr lang="en-US" dirty="0"/>
              <a:t>Fluke Networks. (n.d.). Understanding electromagnetic interference (EMI) and how to prevent it. Retrieved April 9, 2025, from </a:t>
            </a:r>
            <a:r>
              <a:rPr lang="en-US" dirty="0">
                <a:hlinkClick r:id="rId6"/>
              </a:rPr>
              <a:t>https://www.flukenetworks.com/blog/cabling-chronicles/understanding-electromagnetic-interference-emi-and-how-prevent-it</a:t>
            </a:r>
            <a:r>
              <a:rPr lang="en-US" dirty="0"/>
              <a:t> </a:t>
            </a:r>
          </a:p>
          <a:p>
            <a:endParaRPr lang="en-US" dirty="0"/>
          </a:p>
        </p:txBody>
      </p:sp>
    </p:spTree>
    <p:extLst>
      <p:ext uri="{BB962C8B-B14F-4D97-AF65-F5344CB8AC3E}">
        <p14:creationId xmlns:p14="http://schemas.microsoft.com/office/powerpoint/2010/main" val="4227460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9467-D86A-4D44-9E01-5796E5BDA396}"/>
              </a:ext>
            </a:extLst>
          </p:cNvPr>
          <p:cNvSpPr>
            <a:spLocks noGrp="1"/>
          </p:cNvSpPr>
          <p:nvPr>
            <p:ph type="title"/>
          </p:nvPr>
        </p:nvSpPr>
        <p:spPr/>
        <p:txBody>
          <a:bodyPr anchor="ctr"/>
          <a:lstStyle/>
          <a:p>
            <a:pPr algn="ctr"/>
            <a:r>
              <a:rPr lang="en-US" dirty="0"/>
              <a:t>  Contact details	</a:t>
            </a:r>
          </a:p>
        </p:txBody>
      </p:sp>
      <p:pic>
        <p:nvPicPr>
          <p:cNvPr id="6" name="Picture Placeholder 5" descr="Circuit">
            <a:extLst>
              <a:ext uri="{FF2B5EF4-FFF2-40B4-BE49-F238E27FC236}">
                <a16:creationId xmlns:a16="http://schemas.microsoft.com/office/drawing/2014/main" id="{103D88BF-51AE-46F2-8081-A3C506432709}"/>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141411" y="783406"/>
            <a:ext cx="9912354" cy="3299778"/>
          </a:xfrm>
        </p:spPr>
      </p:pic>
      <p:sp>
        <p:nvSpPr>
          <p:cNvPr id="4" name="Text Placeholder 3">
            <a:extLst>
              <a:ext uri="{FF2B5EF4-FFF2-40B4-BE49-F238E27FC236}">
                <a16:creationId xmlns:a16="http://schemas.microsoft.com/office/drawing/2014/main" id="{41A79215-653F-4996-95E5-0FD4B247B21F}"/>
              </a:ext>
            </a:extLst>
          </p:cNvPr>
          <p:cNvSpPr>
            <a:spLocks noGrp="1"/>
          </p:cNvSpPr>
          <p:nvPr>
            <p:ph type="body" sz="half" idx="2"/>
          </p:nvPr>
        </p:nvSpPr>
        <p:spPr>
          <a:xfrm>
            <a:off x="1141364" y="5124019"/>
            <a:ext cx="9910859" cy="1325941"/>
          </a:xfrm>
        </p:spPr>
        <p:txBody>
          <a:bodyPr>
            <a:normAutofit/>
          </a:bodyPr>
          <a:lstStyle/>
          <a:p>
            <a:pPr algn="ctr"/>
            <a:r>
              <a:rPr lang="en-US" sz="2400" dirty="0">
                <a:hlinkClick r:id="rId4"/>
              </a:rPr>
              <a:t>someone@example.com</a:t>
            </a:r>
            <a:endParaRPr lang="en-US" sz="2400" dirty="0"/>
          </a:p>
        </p:txBody>
      </p:sp>
    </p:spTree>
    <p:extLst>
      <p:ext uri="{BB962C8B-B14F-4D97-AF65-F5344CB8AC3E}">
        <p14:creationId xmlns:p14="http://schemas.microsoft.com/office/powerpoint/2010/main" val="390654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A9B6-8D4A-0024-63B0-C8CCEE32026C}"/>
              </a:ext>
            </a:extLst>
          </p:cNvPr>
          <p:cNvSpPr>
            <a:spLocks noGrp="1"/>
          </p:cNvSpPr>
          <p:nvPr>
            <p:ph type="title"/>
          </p:nvPr>
        </p:nvSpPr>
        <p:spPr/>
        <p:txBody>
          <a:bodyPr>
            <a:normAutofit fontScale="90000"/>
          </a:bodyPr>
          <a:lstStyle/>
          <a:p>
            <a:r>
              <a:rPr lang="en-US" dirty="0"/>
              <a:t>essential elements of modern digital communication systems</a:t>
            </a:r>
            <a:br>
              <a:rPr lang="en-US" dirty="0"/>
            </a:br>
            <a:endParaRPr lang="en-US" dirty="0"/>
          </a:p>
        </p:txBody>
      </p:sp>
      <p:sp>
        <p:nvSpPr>
          <p:cNvPr id="3" name="Content Placeholder 2">
            <a:extLst>
              <a:ext uri="{FF2B5EF4-FFF2-40B4-BE49-F238E27FC236}">
                <a16:creationId xmlns:a16="http://schemas.microsoft.com/office/drawing/2014/main" id="{DE393881-9D64-8D1D-4B26-DAD9DB64816A}"/>
              </a:ext>
            </a:extLst>
          </p:cNvPr>
          <p:cNvSpPr>
            <a:spLocks noGrp="1"/>
          </p:cNvSpPr>
          <p:nvPr>
            <p:ph idx="1"/>
          </p:nvPr>
        </p:nvSpPr>
        <p:spPr/>
        <p:txBody>
          <a:bodyPr>
            <a:normAutofit fontScale="85000" lnSpcReduction="20000"/>
          </a:bodyPr>
          <a:lstStyle/>
          <a:p>
            <a:pPr marL="0" indent="0">
              <a:buNone/>
            </a:pPr>
            <a:r>
              <a:rPr lang="en-US" dirty="0"/>
              <a:t>In this course project, we explore essential elements of modern digital communication systems. The modules cover:</a:t>
            </a:r>
          </a:p>
          <a:p>
            <a:pPr>
              <a:buFont typeface="Arial" panose="020B0604020202020204" pitchFamily="34" charset="0"/>
              <a:buChar char="•"/>
            </a:pPr>
            <a:r>
              <a:rPr lang="en-US" dirty="0"/>
              <a:t>Baseband signals and modulation (AM/FM)</a:t>
            </a:r>
          </a:p>
          <a:p>
            <a:pPr>
              <a:buFont typeface="Arial" panose="020B0604020202020204" pitchFamily="34" charset="0"/>
              <a:buChar char="•"/>
            </a:pPr>
            <a:r>
              <a:rPr lang="en-US" dirty="0"/>
              <a:t>Pulse Code Modulation (PCM) and Line Codes</a:t>
            </a:r>
          </a:p>
          <a:p>
            <a:pPr>
              <a:buFont typeface="Arial" panose="020B0604020202020204" pitchFamily="34" charset="0"/>
              <a:buChar char="•"/>
            </a:pPr>
            <a:r>
              <a:rPr lang="en-US" dirty="0"/>
              <a:t>Structured cabling standards and network wiring</a:t>
            </a:r>
          </a:p>
          <a:p>
            <a:pPr>
              <a:buFont typeface="Arial" panose="020B0604020202020204" pitchFamily="34" charset="0"/>
              <a:buChar char="•"/>
            </a:pPr>
            <a:r>
              <a:rPr lang="en-US" dirty="0"/>
              <a:t>Antenna gain and free-space path loss</a:t>
            </a:r>
          </a:p>
          <a:p>
            <a:pPr>
              <a:buFont typeface="Arial" panose="020B0604020202020204" pitchFamily="34" charset="0"/>
              <a:buChar char="•"/>
            </a:pPr>
            <a:r>
              <a:rPr lang="en-US" dirty="0"/>
              <a:t>Bit error rates (BER) in fading wireless channels This project develops skills in analysis, simulation, link planning, and troubleshooting within digital and wireless communication systems.</a:t>
            </a:r>
          </a:p>
          <a:p>
            <a:endParaRPr lang="en-US" dirty="0"/>
          </a:p>
        </p:txBody>
      </p:sp>
    </p:spTree>
    <p:extLst>
      <p:ext uri="{BB962C8B-B14F-4D97-AF65-F5344CB8AC3E}">
        <p14:creationId xmlns:p14="http://schemas.microsoft.com/office/powerpoint/2010/main" val="1802301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450C-A5AC-184D-C316-811435DEE0E6}"/>
              </a:ext>
            </a:extLst>
          </p:cNvPr>
          <p:cNvSpPr>
            <a:spLocks noGrp="1"/>
          </p:cNvSpPr>
          <p:nvPr>
            <p:ph type="title"/>
          </p:nvPr>
        </p:nvSpPr>
        <p:spPr/>
        <p:txBody>
          <a:bodyPr/>
          <a:lstStyle/>
          <a:p>
            <a:r>
              <a:rPr lang="en-US" dirty="0"/>
              <a:t>Baseband and am/</a:t>
            </a:r>
            <a:r>
              <a:rPr lang="en-US" dirty="0" err="1"/>
              <a:t>fm</a:t>
            </a:r>
            <a:r>
              <a:rPr lang="en-US" dirty="0"/>
              <a:t> signals</a:t>
            </a:r>
          </a:p>
        </p:txBody>
      </p:sp>
      <p:sp>
        <p:nvSpPr>
          <p:cNvPr id="3" name="Content Placeholder 2">
            <a:extLst>
              <a:ext uri="{FF2B5EF4-FFF2-40B4-BE49-F238E27FC236}">
                <a16:creationId xmlns:a16="http://schemas.microsoft.com/office/drawing/2014/main" id="{851AC15A-A625-EF3D-E72B-4728251DE76C}"/>
              </a:ext>
            </a:extLst>
          </p:cNvPr>
          <p:cNvSpPr>
            <a:spLocks noGrp="1"/>
          </p:cNvSpPr>
          <p:nvPr>
            <p:ph idx="1"/>
          </p:nvPr>
        </p:nvSpPr>
        <p:spPr/>
        <p:txBody>
          <a:bodyPr/>
          <a:lstStyle/>
          <a:p>
            <a:pPr marL="0" indent="0">
              <a:buNone/>
            </a:pPr>
            <a:r>
              <a:rPr lang="en-US" dirty="0"/>
              <a:t>This module explores the fundamentals of baseband signals and how modulation techniques like AM (Amplitude Modulation) and FM (Frequency Modulation) are used to efficiently transmit data. It highlights the key differences between AM and FM and their practical significance in communication systems.</a:t>
            </a:r>
          </a:p>
        </p:txBody>
      </p:sp>
    </p:spTree>
    <p:extLst>
      <p:ext uri="{BB962C8B-B14F-4D97-AF65-F5344CB8AC3E}">
        <p14:creationId xmlns:p14="http://schemas.microsoft.com/office/powerpoint/2010/main" val="17791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US"/>
            </a:p>
          </p:txBody>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US"/>
            </a:p>
          </p:txBody>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2763816" y="89331"/>
            <a:ext cx="6653256" cy="674778"/>
          </a:xfrm>
        </p:spPr>
        <p:txBody>
          <a:bodyPr>
            <a:normAutofit/>
          </a:bodyPr>
          <a:lstStyle/>
          <a:p>
            <a:pPr algn="ctr"/>
            <a:r>
              <a:rPr lang="en-US" sz="3300" dirty="0">
                <a:solidFill>
                  <a:srgbClr val="FFFFFF"/>
                </a:solidFill>
              </a:rPr>
              <a:t>Baseband Signals</a:t>
            </a:r>
          </a:p>
        </p:txBody>
      </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US"/>
            </a:p>
          </p:txBody>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US"/>
            </a:p>
          </p:txBody>
        </p:sp>
      </p:grpSp>
      <p:sp>
        <p:nvSpPr>
          <p:cNvPr id="5" name="TextBox 4">
            <a:extLst>
              <a:ext uri="{FF2B5EF4-FFF2-40B4-BE49-F238E27FC236}">
                <a16:creationId xmlns:a16="http://schemas.microsoft.com/office/drawing/2014/main" id="{7595C037-73F8-D502-D1E7-DCAFF62AF8E3}"/>
              </a:ext>
            </a:extLst>
          </p:cNvPr>
          <p:cNvSpPr txBox="1"/>
          <p:nvPr/>
        </p:nvSpPr>
        <p:spPr>
          <a:xfrm>
            <a:off x="511179" y="2332919"/>
            <a:ext cx="3162996" cy="1477328"/>
          </a:xfrm>
          <a:prstGeom prst="rect">
            <a:avLst/>
          </a:prstGeom>
          <a:noFill/>
        </p:spPr>
        <p:txBody>
          <a:bodyPr wrap="square" rtlCol="0">
            <a:spAutoFit/>
          </a:bodyPr>
          <a:lstStyle/>
          <a:p>
            <a:r>
              <a:rPr lang="en-US" dirty="0">
                <a:solidFill>
                  <a:schemeClr val="bg1"/>
                </a:solidFill>
                <a:ea typeface="Calibri" panose="020F0502020204030204" pitchFamily="34" charset="0"/>
                <a:cs typeface="Times New Roman" panose="02020603050405020304" pitchFamily="18" charset="0"/>
              </a:rPr>
              <a:t>S</a:t>
            </a:r>
            <a:r>
              <a:rPr lang="en-US" sz="1800" dirty="0">
                <a:solidFill>
                  <a:schemeClr val="bg1"/>
                </a:solidFill>
                <a:effectLst/>
                <a:ea typeface="Calibri" panose="020F0502020204030204" pitchFamily="34" charset="0"/>
                <a:cs typeface="Times New Roman" panose="02020603050405020304" pitchFamily="18" charset="0"/>
              </a:rPr>
              <a:t>pectrum analyzer displaying the signal’s harmonic spectrum and its panel settings. Record of the signal voltage at each of the frequencies in the table.</a:t>
            </a:r>
            <a:endParaRPr lang="en-US" dirty="0">
              <a:solidFill>
                <a:schemeClr val="bg1"/>
              </a:solidFill>
            </a:endParaRPr>
          </a:p>
        </p:txBody>
      </p:sp>
      <p:pic>
        <p:nvPicPr>
          <p:cNvPr id="6" name="Picture 5">
            <a:extLst>
              <a:ext uri="{FF2B5EF4-FFF2-40B4-BE49-F238E27FC236}">
                <a16:creationId xmlns:a16="http://schemas.microsoft.com/office/drawing/2014/main" id="{C0C49A3A-1EDD-F3A8-F22A-B84C24B643C6}"/>
              </a:ext>
            </a:extLst>
          </p:cNvPr>
          <p:cNvPicPr>
            <a:picLocks noChangeAspect="1"/>
          </p:cNvPicPr>
          <p:nvPr/>
        </p:nvPicPr>
        <p:blipFill>
          <a:blip r:embed="rId4"/>
          <a:stretch>
            <a:fillRect/>
          </a:stretch>
        </p:blipFill>
        <p:spPr>
          <a:xfrm>
            <a:off x="4104040" y="998538"/>
            <a:ext cx="6954975" cy="3783161"/>
          </a:xfrm>
          <a:prstGeom prst="rect">
            <a:avLst/>
          </a:prstGeom>
        </p:spPr>
      </p:pic>
      <p:graphicFrame>
        <p:nvGraphicFramePr>
          <p:cNvPr id="8" name="Table 7">
            <a:extLst>
              <a:ext uri="{FF2B5EF4-FFF2-40B4-BE49-F238E27FC236}">
                <a16:creationId xmlns:a16="http://schemas.microsoft.com/office/drawing/2014/main" id="{450549EF-AF74-7586-CB36-F22C15BF5F50}"/>
              </a:ext>
            </a:extLst>
          </p:cNvPr>
          <p:cNvGraphicFramePr>
            <a:graphicFrameLocks noGrp="1"/>
          </p:cNvGraphicFramePr>
          <p:nvPr>
            <p:extLst>
              <p:ext uri="{D42A27DB-BD31-4B8C-83A1-F6EECF244321}">
                <p14:modId xmlns:p14="http://schemas.microsoft.com/office/powerpoint/2010/main" val="1832752774"/>
              </p:ext>
            </p:extLst>
          </p:nvPr>
        </p:nvGraphicFramePr>
        <p:xfrm>
          <a:off x="2079610" y="4695576"/>
          <a:ext cx="6781800" cy="1828800"/>
        </p:xfrm>
        <a:graphic>
          <a:graphicData uri="http://schemas.openxmlformats.org/drawingml/2006/table">
            <a:tbl>
              <a:tblPr firstRow="1" firstCol="1" bandRow="1">
                <a:tableStyleId>{5C22544A-7EE6-4342-B048-85BDC9FD1C3A}</a:tableStyleId>
              </a:tblPr>
              <a:tblGrid>
                <a:gridCol w="3390482">
                  <a:extLst>
                    <a:ext uri="{9D8B030D-6E8A-4147-A177-3AD203B41FA5}">
                      <a16:colId xmlns:a16="http://schemas.microsoft.com/office/drawing/2014/main" val="837650458"/>
                    </a:ext>
                  </a:extLst>
                </a:gridCol>
                <a:gridCol w="3391318">
                  <a:extLst>
                    <a:ext uri="{9D8B030D-6E8A-4147-A177-3AD203B41FA5}">
                      <a16:colId xmlns:a16="http://schemas.microsoft.com/office/drawing/2014/main" val="2541674375"/>
                    </a:ext>
                  </a:extLst>
                </a:gridCol>
              </a:tblGrid>
              <a:tr h="304800">
                <a:tc>
                  <a:txBody>
                    <a:bodyPr/>
                    <a:lstStyle/>
                    <a:p>
                      <a:pPr marL="0" marR="0" algn="ctr">
                        <a:lnSpc>
                          <a:spcPct val="115000"/>
                        </a:lnSpc>
                        <a:spcBef>
                          <a:spcPts val="300"/>
                        </a:spcBef>
                        <a:spcAft>
                          <a:spcPts val="300"/>
                        </a:spcAft>
                      </a:pPr>
                      <a:r>
                        <a:rPr lang="en-US" sz="1200" dirty="0">
                          <a:effectLst/>
                        </a:rPr>
                        <a:t>Harmonic Frequency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1200" dirty="0">
                          <a:effectLst/>
                        </a:rPr>
                        <a:t>Signal (Volts)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0025105"/>
                  </a:ext>
                </a:extLst>
              </a:tr>
              <a:tr h="304800">
                <a:tc>
                  <a:txBody>
                    <a:bodyPr/>
                    <a:lstStyle/>
                    <a:p>
                      <a:pPr marL="0" marR="0" algn="ctr">
                        <a:lnSpc>
                          <a:spcPct val="115000"/>
                        </a:lnSpc>
                        <a:spcBef>
                          <a:spcPts val="300"/>
                        </a:spcBef>
                        <a:spcAft>
                          <a:spcPts val="300"/>
                        </a:spcAft>
                      </a:pPr>
                      <a:r>
                        <a:rPr lang="en-US" sz="1200" dirty="0">
                          <a:effectLst/>
                        </a:rPr>
                        <a:t>20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US" sz="1200" dirty="0">
                          <a:effectLst/>
                        </a:rPr>
                        <a:t> 3.131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0097076"/>
                  </a:ext>
                </a:extLst>
              </a:tr>
              <a:tr h="304800">
                <a:tc>
                  <a:txBody>
                    <a:bodyPr/>
                    <a:lstStyle/>
                    <a:p>
                      <a:pPr marL="0" marR="0" algn="ctr">
                        <a:lnSpc>
                          <a:spcPct val="115000"/>
                        </a:lnSpc>
                        <a:spcBef>
                          <a:spcPts val="300"/>
                        </a:spcBef>
                        <a:spcAft>
                          <a:spcPts val="300"/>
                        </a:spcAft>
                      </a:pPr>
                      <a:r>
                        <a:rPr lang="en-US" sz="1200" dirty="0">
                          <a:effectLst/>
                        </a:rPr>
                        <a:t>40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US" sz="1200" dirty="0">
                          <a:effectLst/>
                        </a:rPr>
                        <a:t> 1.553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4323402"/>
                  </a:ext>
                </a:extLst>
              </a:tr>
              <a:tr h="304800">
                <a:tc>
                  <a:txBody>
                    <a:bodyPr/>
                    <a:lstStyle/>
                    <a:p>
                      <a:pPr marL="0" marR="0" algn="ctr">
                        <a:lnSpc>
                          <a:spcPct val="115000"/>
                        </a:lnSpc>
                        <a:spcBef>
                          <a:spcPts val="300"/>
                        </a:spcBef>
                        <a:spcAft>
                          <a:spcPts val="300"/>
                        </a:spcAft>
                      </a:pPr>
                      <a:r>
                        <a:rPr lang="en-US" sz="1200" dirty="0">
                          <a:effectLst/>
                        </a:rPr>
                        <a:t>60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US" sz="1200" dirty="0">
                          <a:effectLst/>
                        </a:rPr>
                        <a:t> 868.903 mV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2893267"/>
                  </a:ext>
                </a:extLst>
              </a:tr>
              <a:tr h="304800">
                <a:tc>
                  <a:txBody>
                    <a:bodyPr/>
                    <a:lstStyle/>
                    <a:p>
                      <a:pPr marL="0" marR="0" algn="ctr">
                        <a:lnSpc>
                          <a:spcPct val="115000"/>
                        </a:lnSpc>
                        <a:spcBef>
                          <a:spcPts val="300"/>
                        </a:spcBef>
                        <a:spcAft>
                          <a:spcPts val="300"/>
                        </a:spcAft>
                      </a:pPr>
                      <a:r>
                        <a:rPr lang="en-US" sz="1200" dirty="0">
                          <a:effectLst/>
                        </a:rPr>
                        <a:t>80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US" sz="1200" dirty="0">
                          <a:effectLst/>
                        </a:rPr>
                        <a:t> 2.714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7504322"/>
                  </a:ext>
                </a:extLst>
              </a:tr>
              <a:tr h="304800">
                <a:tc>
                  <a:txBody>
                    <a:bodyPr/>
                    <a:lstStyle/>
                    <a:p>
                      <a:pPr marL="0" marR="0" algn="ctr">
                        <a:lnSpc>
                          <a:spcPct val="115000"/>
                        </a:lnSpc>
                        <a:spcBef>
                          <a:spcPts val="300"/>
                        </a:spcBef>
                        <a:spcAft>
                          <a:spcPts val="300"/>
                        </a:spcAft>
                      </a:pPr>
                      <a:r>
                        <a:rPr lang="en-US" sz="1200" dirty="0">
                          <a:effectLst/>
                        </a:rPr>
                        <a:t>100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US" sz="1200" dirty="0">
                          <a:effectLst/>
                        </a:rPr>
                        <a:t> 416.689 mV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1158937"/>
                  </a:ext>
                </a:extLst>
              </a:tr>
            </a:tbl>
          </a:graphicData>
        </a:graphic>
      </p:graphicFrame>
    </p:spTree>
    <p:extLst>
      <p:ext uri="{BB962C8B-B14F-4D97-AF65-F5344CB8AC3E}">
        <p14:creationId xmlns:p14="http://schemas.microsoft.com/office/powerpoint/2010/main" val="95663947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26431" y="814355"/>
            <a:ext cx="10816389" cy="97403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0"/>
              </a:spcBef>
              <a:buNone/>
            </a:pPr>
            <a:r>
              <a:rPr lang="en-US" sz="1600" dirty="0">
                <a:latin typeface="Calibri" panose="020F0502020204030204" pitchFamily="34" charset="0"/>
                <a:ea typeface="Calibri" panose="020F0502020204030204" pitchFamily="34" charset="0"/>
                <a:cs typeface="Times New Roman" panose="02020603050405020304" pitchFamily="18" charset="0"/>
              </a:rPr>
              <a:t>The screenshot shows the Oscilloscope including the signal and the panel settings of the oscilloscope. The screenshot of the Spectrum Analyzer shows the signal and the panel setting of the analyzer.</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171752" y="49253"/>
            <a:ext cx="35814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AM Signals</a:t>
            </a:r>
          </a:p>
        </p:txBody>
      </p:sp>
      <p:sp>
        <p:nvSpPr>
          <p:cNvPr id="6" name="TextBox 5">
            <a:extLst>
              <a:ext uri="{FF2B5EF4-FFF2-40B4-BE49-F238E27FC236}">
                <a16:creationId xmlns:a16="http://schemas.microsoft.com/office/drawing/2014/main" id="{5676497A-C8F1-488A-AFF5-DD8A704C0844}"/>
              </a:ext>
            </a:extLst>
          </p:cNvPr>
          <p:cNvSpPr txBox="1"/>
          <p:nvPr/>
        </p:nvSpPr>
        <p:spPr>
          <a:xfrm>
            <a:off x="2533454" y="1905000"/>
            <a:ext cx="184731"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8" name="Table 7">
            <a:extLst>
              <a:ext uri="{FF2B5EF4-FFF2-40B4-BE49-F238E27FC236}">
                <a16:creationId xmlns:a16="http://schemas.microsoft.com/office/drawing/2014/main" id="{1C916195-7F97-463B-B5B0-9B4ABD2058DF}"/>
              </a:ext>
            </a:extLst>
          </p:cNvPr>
          <p:cNvGraphicFramePr>
            <a:graphicFrameLocks noGrp="1"/>
          </p:cNvGraphicFramePr>
          <p:nvPr>
            <p:extLst>
              <p:ext uri="{D42A27DB-BD31-4B8C-83A1-F6EECF244321}">
                <p14:modId xmlns:p14="http://schemas.microsoft.com/office/powerpoint/2010/main" val="1078161701"/>
              </p:ext>
            </p:extLst>
          </p:nvPr>
        </p:nvGraphicFramePr>
        <p:xfrm>
          <a:off x="6770430" y="5457753"/>
          <a:ext cx="3998561" cy="1171784"/>
        </p:xfrm>
        <a:graphic>
          <a:graphicData uri="http://schemas.openxmlformats.org/drawingml/2006/table">
            <a:tbl>
              <a:tblPr firstRow="1" firstCol="1" bandRow="1">
                <a:tableStyleId>{5C22544A-7EE6-4342-B048-85BDC9FD1C3A}</a:tableStyleId>
              </a:tblPr>
              <a:tblGrid>
                <a:gridCol w="1998898">
                  <a:extLst>
                    <a:ext uri="{9D8B030D-6E8A-4147-A177-3AD203B41FA5}">
                      <a16:colId xmlns:a16="http://schemas.microsoft.com/office/drawing/2014/main" val="3773361267"/>
                    </a:ext>
                  </a:extLst>
                </a:gridCol>
                <a:gridCol w="1999663">
                  <a:extLst>
                    <a:ext uri="{9D8B030D-6E8A-4147-A177-3AD203B41FA5}">
                      <a16:colId xmlns:a16="http://schemas.microsoft.com/office/drawing/2014/main" val="3948875591"/>
                    </a:ext>
                  </a:extLst>
                </a:gridCol>
              </a:tblGrid>
              <a:tr h="292946">
                <a:tc>
                  <a:txBody>
                    <a:bodyPr/>
                    <a:lstStyle/>
                    <a:p>
                      <a:pPr marL="0" marR="0" algn="ctr">
                        <a:lnSpc>
                          <a:spcPct val="115000"/>
                        </a:lnSpc>
                        <a:spcBef>
                          <a:spcPts val="0"/>
                        </a:spcBef>
                        <a:spcAft>
                          <a:spcPts val="0"/>
                        </a:spcAft>
                      </a:pPr>
                      <a:r>
                        <a:rPr lang="en-US" sz="1200" dirty="0">
                          <a:effectLst/>
                        </a:rPr>
                        <a:t>AM Modulation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Frequency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4259114"/>
                  </a:ext>
                </a:extLst>
              </a:tr>
              <a:tr h="292946">
                <a:tc>
                  <a:txBody>
                    <a:bodyPr/>
                    <a:lstStyle/>
                    <a:p>
                      <a:pPr marL="0" marR="0">
                        <a:lnSpc>
                          <a:spcPct val="115000"/>
                        </a:lnSpc>
                        <a:spcBef>
                          <a:spcPts val="0"/>
                        </a:spcBef>
                        <a:spcAft>
                          <a:spcPts val="0"/>
                        </a:spcAft>
                      </a:pPr>
                      <a:r>
                        <a:rPr lang="en-US" sz="1200" dirty="0">
                          <a:effectLst/>
                        </a:rPr>
                        <a:t>Lower side band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200" dirty="0">
                          <a:effectLst/>
                        </a:rPr>
                        <a:t> 90.083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7195065"/>
                  </a:ext>
                </a:extLst>
              </a:tr>
              <a:tr h="292946">
                <a:tc>
                  <a:txBody>
                    <a:bodyPr/>
                    <a:lstStyle/>
                    <a:p>
                      <a:pPr marL="0" marR="0">
                        <a:lnSpc>
                          <a:spcPct val="115000"/>
                        </a:lnSpc>
                        <a:spcBef>
                          <a:spcPts val="0"/>
                        </a:spcBef>
                        <a:spcAft>
                          <a:spcPts val="0"/>
                        </a:spcAft>
                      </a:pPr>
                      <a:r>
                        <a:rPr lang="en-US" sz="1200">
                          <a:effectLst/>
                        </a:rPr>
                        <a:t>Carrier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200" dirty="0">
                          <a:effectLst/>
                        </a:rPr>
                        <a:t> 100.000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0991836"/>
                  </a:ext>
                </a:extLst>
              </a:tr>
              <a:tr h="292946">
                <a:tc>
                  <a:txBody>
                    <a:bodyPr/>
                    <a:lstStyle/>
                    <a:p>
                      <a:pPr marL="0" marR="0">
                        <a:lnSpc>
                          <a:spcPct val="115000"/>
                        </a:lnSpc>
                        <a:spcBef>
                          <a:spcPts val="0"/>
                        </a:spcBef>
                        <a:spcAft>
                          <a:spcPts val="0"/>
                        </a:spcAft>
                      </a:pPr>
                      <a:r>
                        <a:rPr lang="en-US" sz="1200" dirty="0">
                          <a:effectLst/>
                        </a:rPr>
                        <a:t>Upper side band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200" dirty="0">
                          <a:effectLst/>
                        </a:rPr>
                        <a:t>109.917 kHz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5117150"/>
                  </a:ext>
                </a:extLst>
              </a:tr>
            </a:tbl>
          </a:graphicData>
        </a:graphic>
      </p:graphicFrame>
      <p:sp>
        <p:nvSpPr>
          <p:cNvPr id="9" name="TextBox 8">
            <a:extLst>
              <a:ext uri="{FF2B5EF4-FFF2-40B4-BE49-F238E27FC236}">
                <a16:creationId xmlns:a16="http://schemas.microsoft.com/office/drawing/2014/main" id="{F4CC2A37-9FA8-42F2-B902-A045428BD151}"/>
              </a:ext>
            </a:extLst>
          </p:cNvPr>
          <p:cNvSpPr txBox="1"/>
          <p:nvPr/>
        </p:nvSpPr>
        <p:spPr>
          <a:xfrm>
            <a:off x="2457794" y="1788391"/>
            <a:ext cx="2963778" cy="3970318"/>
          </a:xfrm>
          <a:prstGeom prst="rect">
            <a:avLst/>
          </a:prstGeom>
          <a:noFill/>
        </p:spPr>
        <p:txBody>
          <a:bodyPr wrap="square" rtlCol="0">
            <a:spAutoFit/>
          </a:bodyPr>
          <a:lstStyle/>
          <a:p>
            <a:r>
              <a:rPr lang="en-US" dirty="0"/>
              <a:t>Oscilloscope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id="{B49D7382-4D15-46DC-A34D-740894424E53}"/>
              </a:ext>
            </a:extLst>
          </p:cNvPr>
          <p:cNvSpPr txBox="1"/>
          <p:nvPr/>
        </p:nvSpPr>
        <p:spPr>
          <a:xfrm>
            <a:off x="7753152" y="1788391"/>
            <a:ext cx="3772294" cy="2862322"/>
          </a:xfrm>
          <a:prstGeom prst="rect">
            <a:avLst/>
          </a:prstGeom>
          <a:noFill/>
        </p:spPr>
        <p:txBody>
          <a:bodyPr wrap="square" rtlCol="0">
            <a:spAutoFit/>
          </a:bodyPr>
          <a:lstStyle/>
          <a:p>
            <a:r>
              <a:rPr lang="en-US" dirty="0"/>
              <a:t>Spectrum Analyzer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135F9821-70F1-0210-AFC6-F7C2B799AD86}"/>
              </a:ext>
            </a:extLst>
          </p:cNvPr>
          <p:cNvPicPr>
            <a:picLocks noChangeAspect="1"/>
          </p:cNvPicPr>
          <p:nvPr/>
        </p:nvPicPr>
        <p:blipFill>
          <a:blip r:embed="rId2"/>
          <a:stretch>
            <a:fillRect/>
          </a:stretch>
        </p:blipFill>
        <p:spPr>
          <a:xfrm>
            <a:off x="1179096" y="2366819"/>
            <a:ext cx="4242476" cy="3404644"/>
          </a:xfrm>
          <a:prstGeom prst="rect">
            <a:avLst/>
          </a:prstGeom>
        </p:spPr>
      </p:pic>
      <p:pic>
        <p:nvPicPr>
          <p:cNvPr id="11" name="Picture 10">
            <a:extLst>
              <a:ext uri="{FF2B5EF4-FFF2-40B4-BE49-F238E27FC236}">
                <a16:creationId xmlns:a16="http://schemas.microsoft.com/office/drawing/2014/main" id="{5E0A969D-5E95-AD56-3A40-F3DF96970F6B}"/>
              </a:ext>
            </a:extLst>
          </p:cNvPr>
          <p:cNvPicPr>
            <a:picLocks noChangeAspect="1"/>
          </p:cNvPicPr>
          <p:nvPr/>
        </p:nvPicPr>
        <p:blipFill>
          <a:blip r:embed="rId3"/>
          <a:stretch>
            <a:fillRect/>
          </a:stretch>
        </p:blipFill>
        <p:spPr>
          <a:xfrm>
            <a:off x="5640709" y="2366819"/>
            <a:ext cx="6258001" cy="2909971"/>
          </a:xfrm>
          <a:prstGeom prst="rect">
            <a:avLst/>
          </a:prstGeom>
        </p:spPr>
      </p:pic>
    </p:spTree>
    <p:extLst>
      <p:ext uri="{BB962C8B-B14F-4D97-AF65-F5344CB8AC3E}">
        <p14:creationId xmlns:p14="http://schemas.microsoft.com/office/powerpoint/2010/main" val="99372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00806" y="718856"/>
            <a:ext cx="9413333" cy="64633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0"/>
              </a:spcBef>
              <a:buNone/>
            </a:pPr>
            <a:r>
              <a:rPr lang="en-US" sz="1600" dirty="0">
                <a:latin typeface="Calibri" panose="020F0502020204030204" pitchFamily="34" charset="0"/>
                <a:ea typeface="Calibri" panose="020F0502020204030204" pitchFamily="34" charset="0"/>
              </a:rPr>
              <a:t>Equations for the carrier and modulating signals and plot the equation for the composite modulated signal V</a:t>
            </a:r>
            <a:r>
              <a:rPr lang="en-US" sz="1600" baseline="-25000" dirty="0">
                <a:latin typeface="Calibri" panose="020F0502020204030204" pitchFamily="34" charset="0"/>
                <a:ea typeface="Calibri" panose="020F0502020204030204" pitchFamily="34" charset="0"/>
              </a:rPr>
              <a:t>AM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300806" y="32771"/>
            <a:ext cx="35814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2800" dirty="0"/>
              <a:t>AM Signals Cont.</a:t>
            </a:r>
          </a:p>
        </p:txBody>
      </p:sp>
      <p:sp>
        <p:nvSpPr>
          <p:cNvPr id="6" name="TextBox 5">
            <a:extLst>
              <a:ext uri="{FF2B5EF4-FFF2-40B4-BE49-F238E27FC236}">
                <a16:creationId xmlns:a16="http://schemas.microsoft.com/office/drawing/2014/main" id="{5676497A-C8F1-488A-AFF5-DD8A704C0844}"/>
              </a:ext>
            </a:extLst>
          </p:cNvPr>
          <p:cNvSpPr txBox="1"/>
          <p:nvPr/>
        </p:nvSpPr>
        <p:spPr>
          <a:xfrm>
            <a:off x="2533454" y="1905000"/>
            <a:ext cx="184731"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F4CC2A37-9FA8-42F2-B902-A045428BD151}"/>
              </a:ext>
            </a:extLst>
          </p:cNvPr>
          <p:cNvSpPr txBox="1"/>
          <p:nvPr/>
        </p:nvSpPr>
        <p:spPr>
          <a:xfrm>
            <a:off x="2300806" y="1186050"/>
            <a:ext cx="7611795" cy="2031325"/>
          </a:xfrm>
          <a:prstGeom prst="rect">
            <a:avLst/>
          </a:prstGeom>
          <a:noFill/>
        </p:spPr>
        <p:txBody>
          <a:bodyPr wrap="square" rtlCol="0">
            <a:spAutoFit/>
          </a:bodyPr>
          <a:lstStyle/>
          <a:p>
            <a:r>
              <a:rPr lang="en-US" i="1" dirty="0"/>
              <a:t>Equation for carrier signal is: </a:t>
            </a:r>
            <a:r>
              <a:rPr lang="en-US" i="1" dirty="0" err="1"/>
              <a:t>vC</a:t>
            </a:r>
            <a:r>
              <a:rPr lang="en-US" i="1" dirty="0"/>
              <a:t>​ = </a:t>
            </a:r>
            <a:r>
              <a:rPr lang="en-US" i="1" dirty="0" err="1"/>
              <a:t>Vc</a:t>
            </a:r>
            <a:r>
              <a:rPr lang="en-US" i="1" dirty="0"/>
              <a:t>​sin(2</a:t>
            </a:r>
            <a:r>
              <a:rPr lang="el-GR" i="1" dirty="0"/>
              <a:t>π</a:t>
            </a:r>
            <a:r>
              <a:rPr lang="en-US" i="1" dirty="0"/>
              <a:t>fc​t+</a:t>
            </a:r>
            <a:r>
              <a:rPr lang="el-GR" i="1" dirty="0"/>
              <a:t>θ</a:t>
            </a:r>
            <a:r>
              <a:rPr lang="en-US" i="1" dirty="0"/>
              <a:t>C​</a:t>
            </a:r>
            <a:r>
              <a:rPr lang="en-US" dirty="0"/>
              <a:t>)</a:t>
            </a:r>
          </a:p>
          <a:p>
            <a:r>
              <a:rPr lang="en-US" dirty="0" err="1"/>
              <a:t>vC</a:t>
            </a:r>
            <a:r>
              <a:rPr lang="en-US" dirty="0"/>
              <a:t>​=10sin(200,000</a:t>
            </a:r>
            <a:r>
              <a:rPr lang="el-GR" dirty="0"/>
              <a:t>π</a:t>
            </a:r>
            <a:r>
              <a:rPr lang="en-US" dirty="0"/>
              <a:t>t)</a:t>
            </a:r>
          </a:p>
          <a:p>
            <a:endParaRPr lang="en-US" dirty="0"/>
          </a:p>
          <a:p>
            <a:r>
              <a:rPr lang="en-US" i="1" dirty="0"/>
              <a:t>Equation for modulating signal is: </a:t>
            </a:r>
            <a:r>
              <a:rPr lang="en-US" dirty="0" err="1"/>
              <a:t>vm</a:t>
            </a:r>
            <a:r>
              <a:rPr lang="en-US" dirty="0"/>
              <a:t>​=Vi​sin(2</a:t>
            </a:r>
            <a:r>
              <a:rPr lang="el-GR" dirty="0"/>
              <a:t>π</a:t>
            </a:r>
            <a:r>
              <a:rPr lang="en-US" dirty="0"/>
              <a:t>fi​t+</a:t>
            </a:r>
            <a:r>
              <a:rPr lang="el-GR" dirty="0"/>
              <a:t>θ</a:t>
            </a:r>
            <a:r>
              <a:rPr lang="en-US" dirty="0" err="1"/>
              <a:t>i</a:t>
            </a:r>
            <a:r>
              <a:rPr lang="en-US" dirty="0"/>
              <a:t>​)</a:t>
            </a:r>
          </a:p>
          <a:p>
            <a:r>
              <a:rPr lang="en-US" dirty="0" err="1"/>
              <a:t>vm</a:t>
            </a:r>
            <a:r>
              <a:rPr lang="en-US" dirty="0"/>
              <a:t>​=5sin(20,000</a:t>
            </a:r>
            <a:r>
              <a:rPr lang="el-GR" dirty="0"/>
              <a:t>π</a:t>
            </a:r>
            <a:r>
              <a:rPr lang="en-US" dirty="0"/>
              <a:t>t)</a:t>
            </a:r>
          </a:p>
          <a:p>
            <a:endParaRPr lang="en-US" i="1" dirty="0"/>
          </a:p>
          <a:p>
            <a:endParaRPr lang="en-US" dirty="0"/>
          </a:p>
        </p:txBody>
      </p:sp>
      <p:sp>
        <p:nvSpPr>
          <p:cNvPr id="10" name="TextBox 9">
            <a:extLst>
              <a:ext uri="{FF2B5EF4-FFF2-40B4-BE49-F238E27FC236}">
                <a16:creationId xmlns:a16="http://schemas.microsoft.com/office/drawing/2014/main" id="{B49D7382-4D15-46DC-A34D-740894424E53}"/>
              </a:ext>
            </a:extLst>
          </p:cNvPr>
          <p:cNvSpPr txBox="1"/>
          <p:nvPr/>
        </p:nvSpPr>
        <p:spPr>
          <a:xfrm>
            <a:off x="769068" y="2782669"/>
            <a:ext cx="1949117" cy="646331"/>
          </a:xfrm>
          <a:prstGeom prst="rect">
            <a:avLst/>
          </a:prstGeom>
          <a:noFill/>
        </p:spPr>
        <p:txBody>
          <a:bodyPr wrap="square" rtlCol="0">
            <a:spAutoFit/>
          </a:bodyPr>
          <a:lstStyle/>
          <a:p>
            <a:r>
              <a:rPr lang="en-US" dirty="0"/>
              <a:t>Plotted diagram screenshot.</a:t>
            </a:r>
          </a:p>
        </p:txBody>
      </p:sp>
      <p:pic>
        <p:nvPicPr>
          <p:cNvPr id="3" name="Picture 2">
            <a:extLst>
              <a:ext uri="{FF2B5EF4-FFF2-40B4-BE49-F238E27FC236}">
                <a16:creationId xmlns:a16="http://schemas.microsoft.com/office/drawing/2014/main" id="{40E006DB-8C8D-4415-0CDA-746737477A51}"/>
              </a:ext>
            </a:extLst>
          </p:cNvPr>
          <p:cNvPicPr>
            <a:picLocks noChangeAspect="1"/>
          </p:cNvPicPr>
          <p:nvPr/>
        </p:nvPicPr>
        <p:blipFill>
          <a:blip r:embed="rId2"/>
          <a:stretch>
            <a:fillRect/>
          </a:stretch>
        </p:blipFill>
        <p:spPr>
          <a:xfrm>
            <a:off x="2895601" y="2717125"/>
            <a:ext cx="7729217" cy="3810000"/>
          </a:xfrm>
          <a:prstGeom prst="rect">
            <a:avLst/>
          </a:prstGeom>
        </p:spPr>
      </p:pic>
    </p:spTree>
    <p:extLst>
      <p:ext uri="{BB962C8B-B14F-4D97-AF65-F5344CB8AC3E}">
        <p14:creationId xmlns:p14="http://schemas.microsoft.com/office/powerpoint/2010/main" val="119981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23708" y="1007164"/>
            <a:ext cx="7201293" cy="97403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0"/>
              </a:spcBef>
              <a:buNone/>
            </a:pPr>
            <a:r>
              <a:rPr lang="en-US" sz="1600" dirty="0">
                <a:latin typeface="Calibri" panose="020F0502020204030204" pitchFamily="34" charset="0"/>
                <a:ea typeface="Calibri" panose="020F0502020204030204" pitchFamily="34" charset="0"/>
                <a:cs typeface="Times New Roman" panose="02020603050405020304" pitchFamily="18" charset="0"/>
              </a:rPr>
              <a:t>The screenshot of the Oscilloscope includes the signal and the panel settings of the oscilloscope. The screenshot of the Spectrum Analyzer should include the signal and the panel setting of the analyzer.</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323707" y="321364"/>
            <a:ext cx="35814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2800" dirty="0"/>
              <a:t>FM Signals</a:t>
            </a:r>
          </a:p>
        </p:txBody>
      </p:sp>
      <p:sp>
        <p:nvSpPr>
          <p:cNvPr id="6" name="TextBox 5">
            <a:extLst>
              <a:ext uri="{FF2B5EF4-FFF2-40B4-BE49-F238E27FC236}">
                <a16:creationId xmlns:a16="http://schemas.microsoft.com/office/drawing/2014/main" id="{5676497A-C8F1-488A-AFF5-DD8A704C0844}"/>
              </a:ext>
            </a:extLst>
          </p:cNvPr>
          <p:cNvSpPr txBox="1"/>
          <p:nvPr/>
        </p:nvSpPr>
        <p:spPr>
          <a:xfrm>
            <a:off x="2533454" y="1905000"/>
            <a:ext cx="184731"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F4CC2A37-9FA8-42F2-B902-A045428BD151}"/>
              </a:ext>
            </a:extLst>
          </p:cNvPr>
          <p:cNvSpPr txBox="1"/>
          <p:nvPr/>
        </p:nvSpPr>
        <p:spPr>
          <a:xfrm>
            <a:off x="2718185" y="2077089"/>
            <a:ext cx="1917031" cy="369332"/>
          </a:xfrm>
          <a:prstGeom prst="rect">
            <a:avLst/>
          </a:prstGeom>
          <a:noFill/>
        </p:spPr>
        <p:txBody>
          <a:bodyPr wrap="square" rtlCol="0">
            <a:spAutoFit/>
          </a:bodyPr>
          <a:lstStyle/>
          <a:p>
            <a:r>
              <a:rPr lang="en-US" dirty="0"/>
              <a:t>Oscilloscope</a:t>
            </a:r>
          </a:p>
        </p:txBody>
      </p:sp>
      <p:sp>
        <p:nvSpPr>
          <p:cNvPr id="10" name="TextBox 9">
            <a:extLst>
              <a:ext uri="{FF2B5EF4-FFF2-40B4-BE49-F238E27FC236}">
                <a16:creationId xmlns:a16="http://schemas.microsoft.com/office/drawing/2014/main" id="{B49D7382-4D15-46DC-A34D-740894424E53}"/>
              </a:ext>
            </a:extLst>
          </p:cNvPr>
          <p:cNvSpPr txBox="1"/>
          <p:nvPr/>
        </p:nvSpPr>
        <p:spPr>
          <a:xfrm>
            <a:off x="7696847" y="2063377"/>
            <a:ext cx="2279180" cy="369332"/>
          </a:xfrm>
          <a:prstGeom prst="rect">
            <a:avLst/>
          </a:prstGeom>
          <a:noFill/>
        </p:spPr>
        <p:txBody>
          <a:bodyPr wrap="square" rtlCol="0">
            <a:spAutoFit/>
          </a:bodyPr>
          <a:lstStyle/>
          <a:p>
            <a:r>
              <a:rPr lang="en-US" dirty="0"/>
              <a:t>Spectrum Analyzer</a:t>
            </a:r>
          </a:p>
        </p:txBody>
      </p:sp>
      <p:pic>
        <p:nvPicPr>
          <p:cNvPr id="3" name="Picture 2">
            <a:extLst>
              <a:ext uri="{FF2B5EF4-FFF2-40B4-BE49-F238E27FC236}">
                <a16:creationId xmlns:a16="http://schemas.microsoft.com/office/drawing/2014/main" id="{C86FE80A-EC58-6163-FAD0-DAB3F0307D63}"/>
              </a:ext>
            </a:extLst>
          </p:cNvPr>
          <p:cNvPicPr>
            <a:picLocks noChangeAspect="1"/>
          </p:cNvPicPr>
          <p:nvPr/>
        </p:nvPicPr>
        <p:blipFill>
          <a:blip r:embed="rId2"/>
          <a:stretch>
            <a:fillRect/>
          </a:stretch>
        </p:blipFill>
        <p:spPr>
          <a:xfrm>
            <a:off x="1584160" y="2667000"/>
            <a:ext cx="4511840" cy="3634082"/>
          </a:xfrm>
          <a:prstGeom prst="rect">
            <a:avLst/>
          </a:prstGeom>
        </p:spPr>
      </p:pic>
      <p:pic>
        <p:nvPicPr>
          <p:cNvPr id="8" name="Picture 7">
            <a:extLst>
              <a:ext uri="{FF2B5EF4-FFF2-40B4-BE49-F238E27FC236}">
                <a16:creationId xmlns:a16="http://schemas.microsoft.com/office/drawing/2014/main" id="{69C7533A-923F-A2F0-62F7-F707B8AEE74C}"/>
              </a:ext>
            </a:extLst>
          </p:cNvPr>
          <p:cNvPicPr>
            <a:picLocks noChangeAspect="1"/>
          </p:cNvPicPr>
          <p:nvPr/>
        </p:nvPicPr>
        <p:blipFill>
          <a:blip r:embed="rId3"/>
          <a:stretch>
            <a:fillRect/>
          </a:stretch>
        </p:blipFill>
        <p:spPr>
          <a:xfrm>
            <a:off x="6170688" y="2667000"/>
            <a:ext cx="5331499" cy="2465484"/>
          </a:xfrm>
          <a:prstGeom prst="rect">
            <a:avLst/>
          </a:prstGeom>
        </p:spPr>
      </p:pic>
      <p:sp>
        <p:nvSpPr>
          <p:cNvPr id="11" name="TextBox 10">
            <a:extLst>
              <a:ext uri="{FF2B5EF4-FFF2-40B4-BE49-F238E27FC236}">
                <a16:creationId xmlns:a16="http://schemas.microsoft.com/office/drawing/2014/main" id="{C14EA927-B93E-9A9E-4F11-87606EEEB25C}"/>
              </a:ext>
            </a:extLst>
          </p:cNvPr>
          <p:cNvSpPr txBox="1"/>
          <p:nvPr/>
        </p:nvSpPr>
        <p:spPr>
          <a:xfrm>
            <a:off x="7104593" y="5666170"/>
            <a:ext cx="3463690"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rPr>
              <a:t>Carrier frequency is 631.588 mV</a:t>
            </a:r>
          </a:p>
        </p:txBody>
      </p:sp>
    </p:spTree>
    <p:extLst>
      <p:ext uri="{BB962C8B-B14F-4D97-AF65-F5344CB8AC3E}">
        <p14:creationId xmlns:p14="http://schemas.microsoft.com/office/powerpoint/2010/main" val="3538419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C92C8F-8C54-B4CA-FFCB-9E2D5771EE1A}"/>
              </a:ext>
            </a:extLst>
          </p:cNvPr>
          <p:cNvSpPr>
            <a:spLocks noGrp="1"/>
          </p:cNvSpPr>
          <p:nvPr>
            <p:ph type="ctrTitle"/>
          </p:nvPr>
        </p:nvSpPr>
        <p:spPr>
          <a:xfrm>
            <a:off x="2526129" y="360948"/>
            <a:ext cx="8791575" cy="1645068"/>
          </a:xfrm>
        </p:spPr>
        <p:txBody>
          <a:bodyPr/>
          <a:lstStyle/>
          <a:p>
            <a:r>
              <a:rPr lang="en-US" sz="4800" dirty="0">
                <a:ea typeface="Times New Roman" panose="02020603050405020304" pitchFamily="18" charset="0"/>
                <a:cs typeface="Calibri"/>
              </a:rPr>
              <a:t>Pulse Code Modulation (PCM) and Line Codes</a:t>
            </a:r>
            <a:endParaRPr lang="en-US" dirty="0"/>
          </a:p>
        </p:txBody>
      </p:sp>
      <p:sp>
        <p:nvSpPr>
          <p:cNvPr id="5" name="TextBox 4">
            <a:extLst>
              <a:ext uri="{FF2B5EF4-FFF2-40B4-BE49-F238E27FC236}">
                <a16:creationId xmlns:a16="http://schemas.microsoft.com/office/drawing/2014/main" id="{831A26B3-E1CA-04F9-7FB5-FA1B9005C20F}"/>
              </a:ext>
            </a:extLst>
          </p:cNvPr>
          <p:cNvSpPr txBox="1"/>
          <p:nvPr/>
        </p:nvSpPr>
        <p:spPr>
          <a:xfrm>
            <a:off x="2526129" y="2828835"/>
            <a:ext cx="8791575" cy="1200329"/>
          </a:xfrm>
          <a:prstGeom prst="rect">
            <a:avLst/>
          </a:prstGeom>
          <a:noFill/>
        </p:spPr>
        <p:txBody>
          <a:bodyPr wrap="square" rtlCol="0">
            <a:spAutoFit/>
          </a:bodyPr>
          <a:lstStyle/>
          <a:p>
            <a:r>
              <a:rPr lang="en-US" dirty="0"/>
              <a:t>Next we explore Pulse Code Modulation (PCM) and the various line coding techniques used in digital communications. PCM is the process of converting analog signals into digital form, while line codes ensure that data is transmitted reliably across the medium. The power spectral density of different line codes is compared to evaluate their efficiency.</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03EF818-EDF6-480C-9B86-0A3B979BCCF0}">
  <ds:schemaRefs>
    <ds:schemaRef ds:uri="http://schemas.microsoft.com/sharepoint/v3/contenttype/forms"/>
  </ds:schemaRefs>
</ds:datastoreItem>
</file>

<file path=customXml/itemProps2.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18BD99-41E9-467C-9777-74587F83171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Modern design</Template>
  <TotalTime>70</TotalTime>
  <Words>1785</Words>
  <Application>Microsoft Office PowerPoint</Application>
  <PresentationFormat>Widescreen</PresentationFormat>
  <Paragraphs>185</Paragraphs>
  <Slides>26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Tw Cen MT</vt:lpstr>
      <vt:lpstr>Circuit</vt:lpstr>
      <vt:lpstr>Optimizing Digital Signals Across Mediums</vt:lpstr>
      <vt:lpstr>Intro</vt:lpstr>
      <vt:lpstr>essential elements of modern digital communication systems </vt:lpstr>
      <vt:lpstr>Baseband and am/fm signals</vt:lpstr>
      <vt:lpstr>Baseband Signals</vt:lpstr>
      <vt:lpstr>PowerPoint Presentation</vt:lpstr>
      <vt:lpstr>PowerPoint Presentation</vt:lpstr>
      <vt:lpstr>PowerPoint Presentation</vt:lpstr>
      <vt:lpstr>Pulse Code Modulation (PCM) and Line Codes</vt:lpstr>
      <vt:lpstr>PowerPoint Presentation</vt:lpstr>
      <vt:lpstr>PowerPoint Presentation</vt:lpstr>
      <vt:lpstr>PowerPoint Presentation</vt:lpstr>
      <vt:lpstr>Cables and structured cabling systems</vt:lpstr>
      <vt:lpstr>Cabling fundamentals and interference</vt:lpstr>
      <vt:lpstr>Cabling ratings, vertical cabling, and  grounding</vt:lpstr>
      <vt:lpstr>Antenna gain and free space path loss</vt:lpstr>
      <vt:lpstr>Antenna gain and dish efficiency</vt:lpstr>
      <vt:lpstr>Free space path loss dynamics</vt:lpstr>
      <vt:lpstr>Bit Error rate of fading channels</vt:lpstr>
      <vt:lpstr>PowerPoint Presentation</vt:lpstr>
      <vt:lpstr>BER comparison – Awgn vs rician channel with psk</vt:lpstr>
      <vt:lpstr>Challenges</vt:lpstr>
      <vt:lpstr>Skills gained</vt:lpstr>
      <vt:lpstr>conclusion</vt:lpstr>
      <vt:lpstr>references</vt:lpstr>
      <vt:lpstr>  Contact details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Waseem, Danial</dc:creator>
  <cp:lastModifiedBy>Waseem, Danial</cp:lastModifiedBy>
  <cp:revision>3</cp:revision>
  <dcterms:created xsi:type="dcterms:W3CDTF">2025-04-25T23:55:34Z</dcterms:created>
  <dcterms:modified xsi:type="dcterms:W3CDTF">2025-04-26T01:06:29Z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