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2"/>
  </p:notesMasterIdLst>
  <p:handoutMasterIdLst>
    <p:handoutMasterId r:id="rId13"/>
  </p:handoutMasterIdLst>
  <p:sldIdLst>
    <p:sldId id="256" r:id="rId5"/>
    <p:sldId id="257" r:id="rId6"/>
    <p:sldId id="258" r:id="rId7"/>
    <p:sldId id="259" r:id="rId8"/>
    <p:sldId id="262" r:id="rId9"/>
    <p:sldId id="260" r:id="rId10"/>
    <p:sldId id="261"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6135" autoAdjust="0"/>
  </p:normalViewPr>
  <p:slideViewPr>
    <p:cSldViewPr>
      <p:cViewPr varScale="1">
        <p:scale>
          <a:sx n="111" d="100"/>
          <a:sy n="111" d="100"/>
        </p:scale>
        <p:origin x="3234"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nial Waseem" userId="7dea977c7c76c73a" providerId="LiveId" clId="{4CC98225-EFE0-42AF-8ABD-8A7F4EF10B3D}"/>
    <pc:docChg chg="custSel addSld modSld">
      <pc:chgData name="Danial Waseem" userId="7dea977c7c76c73a" providerId="LiveId" clId="{4CC98225-EFE0-42AF-8ABD-8A7F4EF10B3D}" dt="2024-02-18T18:15:19.910" v="11246" actId="14100"/>
      <pc:docMkLst>
        <pc:docMk/>
      </pc:docMkLst>
      <pc:sldChg chg="modSp mod">
        <pc:chgData name="Danial Waseem" userId="7dea977c7c76c73a" providerId="LiveId" clId="{4CC98225-EFE0-42AF-8ABD-8A7F4EF10B3D}" dt="2024-02-18T18:15:19.910" v="11246" actId="14100"/>
        <pc:sldMkLst>
          <pc:docMk/>
          <pc:sldMk cId="0" sldId="256"/>
        </pc:sldMkLst>
        <pc:spChg chg="mod">
          <ac:chgData name="Danial Waseem" userId="7dea977c7c76c73a" providerId="LiveId" clId="{4CC98225-EFE0-42AF-8ABD-8A7F4EF10B3D}" dt="2024-02-18T18:15:19.910" v="11246" actId="14100"/>
          <ac:spMkLst>
            <pc:docMk/>
            <pc:sldMk cId="0" sldId="256"/>
            <ac:spMk id="2" creationId="{00000000-0000-0000-0000-000000000000}"/>
          </ac:spMkLst>
        </pc:spChg>
      </pc:sldChg>
      <pc:sldChg chg="modSp mod">
        <pc:chgData name="Danial Waseem" userId="7dea977c7c76c73a" providerId="LiveId" clId="{4CC98225-EFE0-42AF-8ABD-8A7F4EF10B3D}" dt="2024-01-28T19:43:13.834" v="11168" actId="255"/>
        <pc:sldMkLst>
          <pc:docMk/>
          <pc:sldMk cId="4142817972" sldId="258"/>
        </pc:sldMkLst>
        <pc:spChg chg="mod">
          <ac:chgData name="Danial Waseem" userId="7dea977c7c76c73a" providerId="LiveId" clId="{4CC98225-EFE0-42AF-8ABD-8A7F4EF10B3D}" dt="2024-01-28T19:43:13.834" v="11168" actId="255"/>
          <ac:spMkLst>
            <pc:docMk/>
            <pc:sldMk cId="4142817972" sldId="258"/>
            <ac:spMk id="5" creationId="{62F1FD27-E00B-1C92-0F82-C53A2BBEB28A}"/>
          </ac:spMkLst>
        </pc:spChg>
      </pc:sldChg>
      <pc:sldChg chg="modSp mod">
        <pc:chgData name="Danial Waseem" userId="7dea977c7c76c73a" providerId="LiveId" clId="{4CC98225-EFE0-42AF-8ABD-8A7F4EF10B3D}" dt="2024-01-28T00:27:39.918" v="10846" actId="255"/>
        <pc:sldMkLst>
          <pc:docMk/>
          <pc:sldMk cId="310835691" sldId="259"/>
        </pc:sldMkLst>
        <pc:spChg chg="mod">
          <ac:chgData name="Danial Waseem" userId="7dea977c7c76c73a" providerId="LiveId" clId="{4CC98225-EFE0-42AF-8ABD-8A7F4EF10B3D}" dt="2024-01-28T00:27:39.918" v="10846" actId="255"/>
          <ac:spMkLst>
            <pc:docMk/>
            <pc:sldMk cId="310835691" sldId="259"/>
            <ac:spMk id="5" creationId="{62F1FD27-E00B-1C92-0F82-C53A2BBEB28A}"/>
          </ac:spMkLst>
        </pc:spChg>
      </pc:sldChg>
      <pc:sldChg chg="modSp mod">
        <pc:chgData name="Danial Waseem" userId="7dea977c7c76c73a" providerId="LiveId" clId="{4CC98225-EFE0-42AF-8ABD-8A7F4EF10B3D}" dt="2024-01-28T00:30:47.867" v="11057" actId="20577"/>
        <pc:sldMkLst>
          <pc:docMk/>
          <pc:sldMk cId="4021142295" sldId="260"/>
        </pc:sldMkLst>
        <pc:spChg chg="mod">
          <ac:chgData name="Danial Waseem" userId="7dea977c7c76c73a" providerId="LiveId" clId="{4CC98225-EFE0-42AF-8ABD-8A7F4EF10B3D}" dt="2024-01-28T00:30:47.867" v="11057" actId="20577"/>
          <ac:spMkLst>
            <pc:docMk/>
            <pc:sldMk cId="4021142295" sldId="260"/>
            <ac:spMk id="5" creationId="{62F1FD27-E00B-1C92-0F82-C53A2BBEB28A}"/>
          </ac:spMkLst>
        </pc:spChg>
      </pc:sldChg>
      <pc:sldChg chg="modSp mod">
        <pc:chgData name="Danial Waseem" userId="7dea977c7c76c73a" providerId="LiveId" clId="{4CC98225-EFE0-42AF-8ABD-8A7F4EF10B3D}" dt="2024-01-28T00:42:51.122" v="11166" actId="20577"/>
        <pc:sldMkLst>
          <pc:docMk/>
          <pc:sldMk cId="1467018118" sldId="261"/>
        </pc:sldMkLst>
        <pc:spChg chg="mod">
          <ac:chgData name="Danial Waseem" userId="7dea977c7c76c73a" providerId="LiveId" clId="{4CC98225-EFE0-42AF-8ABD-8A7F4EF10B3D}" dt="2024-01-28T00:22:36.648" v="10726" actId="20577"/>
          <ac:spMkLst>
            <pc:docMk/>
            <pc:sldMk cId="1467018118" sldId="261"/>
            <ac:spMk id="5" creationId="{62F1FD27-E00B-1C92-0F82-C53A2BBEB28A}"/>
          </ac:spMkLst>
        </pc:spChg>
        <pc:graphicFrameChg chg="mod modGraphic">
          <ac:chgData name="Danial Waseem" userId="7dea977c7c76c73a" providerId="LiveId" clId="{4CC98225-EFE0-42AF-8ABD-8A7F4EF10B3D}" dt="2024-01-28T00:42:51.122" v="11166" actId="20577"/>
          <ac:graphicFrameMkLst>
            <pc:docMk/>
            <pc:sldMk cId="1467018118" sldId="261"/>
            <ac:graphicFrameMk id="2" creationId="{239C7CA7-9E73-E614-656F-419C54BDE704}"/>
          </ac:graphicFrameMkLst>
        </pc:graphicFrameChg>
      </pc:sldChg>
      <pc:sldChg chg="addSp modSp new mod">
        <pc:chgData name="Danial Waseem" userId="7dea977c7c76c73a" providerId="LiveId" clId="{4CC98225-EFE0-42AF-8ABD-8A7F4EF10B3D}" dt="2024-01-28T00:28:34.160" v="10913" actId="20577"/>
        <pc:sldMkLst>
          <pc:docMk/>
          <pc:sldMk cId="4210741106" sldId="262"/>
        </pc:sldMkLst>
        <pc:spChg chg="add mod">
          <ac:chgData name="Danial Waseem" userId="7dea977c7c76c73a" providerId="LiveId" clId="{4CC98225-EFE0-42AF-8ABD-8A7F4EF10B3D}" dt="2024-01-28T00:28:34.160" v="10913" actId="20577"/>
          <ac:spMkLst>
            <pc:docMk/>
            <pc:sldMk cId="4210741106" sldId="262"/>
            <ac:spMk id="3" creationId="{726FB1FB-A310-C684-71A8-C457D9411466}"/>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C3E4130-9014-CA8F-9460-065FE1F3207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en-US"/>
              <a:t>Bring Your Own Device (BYOD) Security Policy</a:t>
            </a:r>
          </a:p>
        </p:txBody>
      </p:sp>
      <p:sp>
        <p:nvSpPr>
          <p:cNvPr id="3" name="Date Placeholder 2">
            <a:extLst>
              <a:ext uri="{FF2B5EF4-FFF2-40B4-BE49-F238E27FC236}">
                <a16:creationId xmlns:a16="http://schemas.microsoft.com/office/drawing/2014/main" id="{6323D5A4-D302-6F0B-F691-082EE24FD794}"/>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DE344D7-9C98-49D2-8C36-CA4725F71221}" type="datetimeFigureOut">
              <a:rPr lang="en-US" smtClean="0"/>
              <a:t>2/18/2024</a:t>
            </a:fld>
            <a:endParaRPr lang="en-US"/>
          </a:p>
        </p:txBody>
      </p:sp>
      <p:sp>
        <p:nvSpPr>
          <p:cNvPr id="4" name="Footer Placeholder 3">
            <a:extLst>
              <a:ext uri="{FF2B5EF4-FFF2-40B4-BE49-F238E27FC236}">
                <a16:creationId xmlns:a16="http://schemas.microsoft.com/office/drawing/2014/main" id="{3D328EFD-EFDB-8E22-E29E-6926F076653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2CB0A1AA-92CE-0932-F9BC-C5BBF41D723F}"/>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CB31420-D3B7-456B-B12D-A078392289AD}" type="slidenum">
              <a:rPr lang="en-US" smtClean="0"/>
              <a:t>‹#›</a:t>
            </a:fld>
            <a:endParaRPr lang="en-US"/>
          </a:p>
        </p:txBody>
      </p:sp>
    </p:spTree>
    <p:extLst>
      <p:ext uri="{BB962C8B-B14F-4D97-AF65-F5344CB8AC3E}">
        <p14:creationId xmlns:p14="http://schemas.microsoft.com/office/powerpoint/2010/main" val="3577687335"/>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en-US"/>
              <a:t>Bring Your Own Device (BYOD) Security Policy</a:t>
            </a: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48562EE-2E6E-40DF-9768-A314FC96D4DD}" type="datetimeFigureOut">
              <a:rPr lang="en-US" smtClean="0"/>
              <a:t>2/18/2024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8698A7A-E532-48BA-A0E4-A78459B66A85}" type="slidenum">
              <a:rPr lang="en-US" smtClean="0"/>
              <a:t>‹#›</a:t>
            </a:fld>
            <a:endParaRPr lang="en-US"/>
          </a:p>
        </p:txBody>
      </p:sp>
    </p:spTree>
    <p:extLst>
      <p:ext uri="{BB962C8B-B14F-4D97-AF65-F5344CB8AC3E}">
        <p14:creationId xmlns:p14="http://schemas.microsoft.com/office/powerpoint/2010/main" val="892295923"/>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A40497F-1AE2-4218-A158-F987F3E9FC0B}" type="datetime1">
              <a:rPr lang="en-US" smtClean="0"/>
              <a:t>2/18/2024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447F04-5B4A-4B3A-B7B2-0498BAC8F13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89094FA-D3F3-4166-91AA-33496D1BBFC3}" type="datetime1">
              <a:rPr lang="en-US" smtClean="0"/>
              <a:t>2/18/2024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447F04-5B4A-4B3A-B7B2-0498BAC8F13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138932F-11EA-4A11-9442-13716D083920}" type="datetime1">
              <a:rPr lang="en-US" smtClean="0"/>
              <a:t>2/18/2024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447F04-5B4A-4B3A-B7B2-0498BAC8F13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A8BD33C-5576-4B88-AF6F-E8B4312B14B7}" type="datetime1">
              <a:rPr lang="en-US" smtClean="0"/>
              <a:t>2/18/2024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447F04-5B4A-4B3A-B7B2-0498BAC8F13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095D84F-B650-44EF-88DF-C423EF88B9AC}" type="datetime1">
              <a:rPr lang="en-US" smtClean="0"/>
              <a:t>2/18/2024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447F04-5B4A-4B3A-B7B2-0498BAC8F13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91E83FE-50D8-4741-B1DF-EBF829412D50}" type="datetime1">
              <a:rPr lang="en-US" smtClean="0"/>
              <a:t>2/18/2024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447F04-5B4A-4B3A-B7B2-0498BAC8F13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04DAE9F-91FB-4A9D-8704-0CBB73465642}" type="datetime1">
              <a:rPr lang="en-US" smtClean="0"/>
              <a:t>2/18/2024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9447F04-5B4A-4B3A-B7B2-0498BAC8F13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36B5C4F-0F2E-4472-8303-02A0714D7E4F}" type="datetime1">
              <a:rPr lang="en-US" smtClean="0"/>
              <a:t>2/18/2024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9447F04-5B4A-4B3A-B7B2-0498BAC8F13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4A980D-D725-4A86-AFE9-3F3D3D43A4EF}" type="datetime1">
              <a:rPr lang="en-US" smtClean="0"/>
              <a:t>2/18/2024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9447F04-5B4A-4B3A-B7B2-0498BAC8F13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C180053-61EB-4FC8-B932-2E0230E853E0}" type="datetime1">
              <a:rPr lang="en-US" smtClean="0"/>
              <a:t>2/18/2024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447F04-5B4A-4B3A-B7B2-0498BAC8F13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BC13E0D-7825-40B2-A898-BDEDF1B2A44A}" type="datetime1">
              <a:rPr lang="en-US" smtClean="0"/>
              <a:t>2/18/2024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447F04-5B4A-4B3A-B7B2-0498BAC8F13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75C277-E5EB-43CE-B97B-370A64109E4E}" type="datetime1">
              <a:rPr lang="en-US" smtClean="0"/>
              <a:t>2/18/2024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447F04-5B4A-4B3A-B7B2-0498BAC8F13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828800"/>
            <a:ext cx="7772400" cy="3124200"/>
          </a:xfrm>
        </p:spPr>
        <p:txBody>
          <a:bodyPr>
            <a:normAutofit fontScale="90000"/>
          </a:bodyPr>
          <a:lstStyle/>
          <a:p>
            <a:r>
              <a:rPr lang="en-US" dirty="0"/>
              <a:t>SEC285</a:t>
            </a:r>
            <a:br>
              <a:rPr lang="en-US" dirty="0"/>
            </a:br>
            <a:r>
              <a:rPr lang="en-US" dirty="0"/>
              <a:t>Module 4</a:t>
            </a:r>
            <a:br>
              <a:rPr lang="en-US" dirty="0"/>
            </a:br>
            <a:r>
              <a:rPr lang="en-US" sz="2800" dirty="0"/>
              <a:t>Bring Your Own Device (BYOD) </a:t>
            </a:r>
            <a:br>
              <a:rPr lang="en-US" sz="2800" dirty="0"/>
            </a:br>
            <a:r>
              <a:rPr lang="en-US" sz="2800" dirty="0"/>
              <a:t>Security Policy </a:t>
            </a:r>
            <a:br>
              <a:rPr lang="en-US" sz="2800" dirty="0"/>
            </a:br>
            <a:br>
              <a:rPr lang="en-US" sz="2800" dirty="0"/>
            </a:br>
            <a:r>
              <a:rPr lang="en-US" sz="2800" dirty="0"/>
              <a:t>By: Danial Waseem</a:t>
            </a:r>
            <a:br>
              <a:rPr lang="en-US" sz="2800" dirty="0"/>
            </a:br>
            <a:r>
              <a:rPr lang="en-US" sz="2800" dirty="0"/>
              <a:t>Administering Professor: Rexford </a:t>
            </a:r>
            <a:r>
              <a:rPr lang="en-US" sz="2800" dirty="0" err="1"/>
              <a:t>Okrah</a:t>
            </a:r>
            <a:endParaRPr lang="en-US" sz="2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685800"/>
            <a:ext cx="8229600" cy="4525963"/>
          </a:xfrm>
        </p:spPr>
        <p:txBody>
          <a:bodyPr/>
          <a:lstStyle/>
          <a:p>
            <a:pPr>
              <a:buNone/>
            </a:pPr>
            <a:r>
              <a:rPr lang="en-US" dirty="0"/>
              <a:t>Rubric</a:t>
            </a:r>
          </a:p>
          <a:p>
            <a:pPr>
              <a:buNone/>
            </a:pPr>
            <a:endParaRPr lang="en-US" dirty="0"/>
          </a:p>
          <a:p>
            <a:pPr>
              <a:buNone/>
            </a:pP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3954714418"/>
              </p:ext>
            </p:extLst>
          </p:nvPr>
        </p:nvGraphicFramePr>
        <p:xfrm>
          <a:off x="762000" y="1676400"/>
          <a:ext cx="7696200" cy="736600"/>
        </p:xfrm>
        <a:graphic>
          <a:graphicData uri="http://schemas.openxmlformats.org/drawingml/2006/table">
            <a:tbl>
              <a:tblPr firstRow="1" bandRow="1">
                <a:tableStyleId>{5C22544A-7EE6-4342-B048-85BDC9FD1C3A}</a:tableStyleId>
              </a:tblPr>
              <a:tblGrid>
                <a:gridCol w="2667000">
                  <a:extLst>
                    <a:ext uri="{9D8B030D-6E8A-4147-A177-3AD203B41FA5}">
                      <a16:colId xmlns:a16="http://schemas.microsoft.com/office/drawing/2014/main" val="20000"/>
                    </a:ext>
                  </a:extLst>
                </a:gridCol>
                <a:gridCol w="3200400">
                  <a:extLst>
                    <a:ext uri="{9D8B030D-6E8A-4147-A177-3AD203B41FA5}">
                      <a16:colId xmlns:a16="http://schemas.microsoft.com/office/drawing/2014/main" val="20001"/>
                    </a:ext>
                  </a:extLst>
                </a:gridCol>
                <a:gridCol w="1828800">
                  <a:extLst>
                    <a:ext uri="{9D8B030D-6E8A-4147-A177-3AD203B41FA5}">
                      <a16:colId xmlns:a16="http://schemas.microsoft.com/office/drawing/2014/main" val="20002"/>
                    </a:ext>
                  </a:extLst>
                </a:gridCol>
              </a:tblGrid>
              <a:tr h="370840">
                <a:tc>
                  <a:txBody>
                    <a:bodyPr/>
                    <a:lstStyle/>
                    <a:p>
                      <a:r>
                        <a:rPr lang="en-US" dirty="0"/>
                        <a:t>Activity</a:t>
                      </a:r>
                    </a:p>
                  </a:txBody>
                  <a:tcPr/>
                </a:tc>
                <a:tc>
                  <a:txBody>
                    <a:bodyPr/>
                    <a:lstStyle/>
                    <a:p>
                      <a:pPr algn="ctr"/>
                      <a:r>
                        <a:rPr lang="en-US" dirty="0"/>
                        <a:t>Requirement(s)</a:t>
                      </a:r>
                    </a:p>
                  </a:txBody>
                  <a:tcPr/>
                </a:tc>
                <a:tc>
                  <a:txBody>
                    <a:bodyPr/>
                    <a:lstStyle/>
                    <a:p>
                      <a:pPr algn="ctr"/>
                      <a:r>
                        <a:rPr lang="en-US" dirty="0"/>
                        <a:t>Points</a:t>
                      </a:r>
                    </a:p>
                  </a:txBody>
                  <a:tcPr/>
                </a:tc>
                <a:extLst>
                  <a:ext uri="{0D108BD9-81ED-4DB2-BD59-A6C34878D82A}">
                    <a16:rowId xmlns:a16="http://schemas.microsoft.com/office/drawing/2014/main" val="10000"/>
                  </a:ext>
                </a:extLst>
              </a:tr>
              <a:tr h="213360">
                <a:tc>
                  <a:txBody>
                    <a:bodyPr/>
                    <a:lstStyle/>
                    <a:p>
                      <a:r>
                        <a:rPr lang="en-US"/>
                        <a:t>BYOD Security </a:t>
                      </a:r>
                      <a:r>
                        <a:rPr lang="en-US" dirty="0"/>
                        <a:t>P</a:t>
                      </a:r>
                      <a:r>
                        <a:rPr lang="en-US"/>
                        <a:t>olicy</a:t>
                      </a:r>
                      <a:endParaRPr lang="en-US" dirty="0"/>
                    </a:p>
                  </a:txBody>
                  <a:tcPr/>
                </a:tc>
                <a:tc>
                  <a:txBody>
                    <a:bodyPr/>
                    <a:lstStyle/>
                    <a:p>
                      <a:pPr algn="ctr"/>
                      <a:r>
                        <a:rPr lang="en-US" baseline="0" dirty="0"/>
                        <a:t>The complete policy template</a:t>
                      </a:r>
                    </a:p>
                  </a:txBody>
                  <a:tcPr/>
                </a:tc>
                <a:tc>
                  <a:txBody>
                    <a:bodyPr/>
                    <a:lstStyle/>
                    <a:p>
                      <a:pPr algn="ctr"/>
                      <a:r>
                        <a:rPr lang="en-US" dirty="0"/>
                        <a:t>60</a:t>
                      </a:r>
                    </a:p>
                  </a:txBody>
                  <a:tcPr/>
                </a:tc>
                <a:extLst>
                  <a:ext uri="{0D108BD9-81ED-4DB2-BD59-A6C34878D82A}">
                    <a16:rowId xmlns:a16="http://schemas.microsoft.com/office/drawing/2014/main" val="10001"/>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62F1FD27-E00B-1C92-0F82-C53A2BBEB28A}"/>
              </a:ext>
            </a:extLst>
          </p:cNvPr>
          <p:cNvSpPr>
            <a:spLocks noGrp="1"/>
          </p:cNvSpPr>
          <p:nvPr>
            <p:ph idx="4294967295"/>
          </p:nvPr>
        </p:nvSpPr>
        <p:spPr>
          <a:xfrm>
            <a:off x="342900" y="228600"/>
            <a:ext cx="8458200" cy="6400800"/>
          </a:xfrm>
        </p:spPr>
        <p:txBody>
          <a:bodyPr/>
          <a:lstStyle/>
          <a:p>
            <a:pPr>
              <a:buAutoNum type="arabicPeriod"/>
            </a:pPr>
            <a:r>
              <a:rPr lang="en-US" sz="1800" b="1" dirty="0">
                <a:effectLst/>
                <a:latin typeface="Times New Roman" panose="02020603050405020304" pitchFamily="18" charset="0"/>
                <a:ea typeface="Calibri" panose="020F0502020204030204" pitchFamily="34" charset="0"/>
              </a:rPr>
              <a:t>Overview: </a:t>
            </a:r>
            <a:endParaRPr lang="en-US" sz="1200" b="1" dirty="0">
              <a:effectLst/>
              <a:latin typeface="Times New Roman" panose="02020603050405020304" pitchFamily="18" charset="0"/>
              <a:ea typeface="Calibri" panose="020F0502020204030204" pitchFamily="34" charset="0"/>
            </a:endParaRPr>
          </a:p>
          <a:p>
            <a:pPr marL="0" indent="0">
              <a:buNone/>
            </a:pPr>
            <a:endParaRPr lang="en-US" sz="1200" dirty="0">
              <a:latin typeface="Times New Roman" panose="02020603050405020304" pitchFamily="18" charset="0"/>
            </a:endParaRPr>
          </a:p>
          <a:p>
            <a:pPr marL="0" indent="0">
              <a:buNone/>
            </a:pPr>
            <a:r>
              <a:rPr lang="en-US" sz="1400" dirty="0">
                <a:latin typeface="Times New Roman" panose="02020603050405020304" pitchFamily="18" charset="0"/>
              </a:rPr>
              <a:t>When completing a task daily such as grocery shopping, home delivery, working from home or working in the office the common denominator is connected device.  According to Data </a:t>
            </a:r>
            <a:r>
              <a:rPr lang="en-US" sz="1400" dirty="0" err="1">
                <a:latin typeface="Times New Roman" panose="02020603050405020304" pitchFamily="18" charset="0"/>
              </a:rPr>
              <a:t>Reportal</a:t>
            </a:r>
            <a:r>
              <a:rPr lang="en-US" sz="1400" dirty="0">
                <a:latin typeface="Times New Roman" panose="02020603050405020304" pitchFamily="18" charset="0"/>
              </a:rPr>
              <a:t> “trends suggest that two-thirds of the worlds population should be online by the middle of 2024.”  The worlds internet users includes “95% using a mobile phone to go online and mobile phones now account for roughly 57% of our online time, 53% of the worlds web traffic.”  “6 in 10 internet users in the world’s larger economies still use laptops and desktops for at least some of their online activities.”  With this many devices available to users opens up risks for devices being lost, stolen by a thief outside of an enterprise needing data security.  Mobile devices can allow location tracking thereby increasing risk of targeted physical attacks.  Often users may tether a mobile device to connect to a network without securing on a corporate network.  Users are at risk of phishing emails that contain malware with payloads spreading worms that traverse an enterprise network laying dormant but collected data.  The same malware can be coupled with a virus spread through by access of a user connected to an enterprise network via a personal laptop.  This virus can spread by way of accessing various types of files.  Various methods of network poisoning through add-ons and plug ins on browsers can pose risk to furthering ease for a threat actor to infect a modern enterprise. </a:t>
            </a:r>
          </a:p>
          <a:p>
            <a:pPr marL="0" indent="0">
              <a:buNone/>
            </a:pPr>
            <a:endParaRPr lang="en-US" sz="1200" dirty="0">
              <a:latin typeface="Times New Roman" panose="02020603050405020304" pitchFamily="18" charset="0"/>
            </a:endParaRPr>
          </a:p>
          <a:p>
            <a:pPr marL="0" indent="0">
              <a:buNone/>
            </a:pPr>
            <a:r>
              <a:rPr lang="en-US" sz="1800" b="1" dirty="0">
                <a:latin typeface="Times New Roman" panose="02020603050405020304" pitchFamily="18" charset="0"/>
              </a:rPr>
              <a:t>2.    Purpose:  </a:t>
            </a:r>
          </a:p>
          <a:p>
            <a:pPr marL="0" indent="0">
              <a:buNone/>
            </a:pPr>
            <a:endParaRPr lang="en-US" sz="1200" spc="5"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buNone/>
            </a:pPr>
            <a:r>
              <a:rPr lang="en-US" sz="1400" spc="5" dirty="0">
                <a:latin typeface="Times New Roman" panose="02020603050405020304" pitchFamily="18" charset="0"/>
                <a:ea typeface="Calibri" panose="020F0502020204030204" pitchFamily="34" charset="0"/>
                <a:cs typeface="Times New Roman" panose="02020603050405020304" pitchFamily="18" charset="0"/>
              </a:rPr>
              <a:t>The goal of this policy is to protect confidentiality, integrity, and availability (CIA) of data.  Applying to ABC Corporation employees, faculty, and staff and any users utilizing network and computing resources provided by enterprises. By identifying vulnerabilities and risks early, can prevent potential breaches, data leakage (intentional or accidental), reducing unauthorized access to sensitive information.  Following procedure and policy mitigates malware spread across an enterprise network protecting both users, organizational data, and personally identifiable information.  Implementing a bring your own device BYOD security policy will reduce the overall attack vector creating more barriers for attackers to exploit resources.  Further minimizing risks associated with BYOD calls for maintaining compliance with regulatory requirements and ensuring business continuity. </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428179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62F1FD27-E00B-1C92-0F82-C53A2BBEB28A}"/>
              </a:ext>
            </a:extLst>
          </p:cNvPr>
          <p:cNvSpPr>
            <a:spLocks noGrp="1"/>
          </p:cNvSpPr>
          <p:nvPr>
            <p:ph idx="4294967295"/>
          </p:nvPr>
        </p:nvSpPr>
        <p:spPr>
          <a:xfrm>
            <a:off x="304800" y="609600"/>
            <a:ext cx="8458200" cy="5105400"/>
          </a:xfrm>
        </p:spPr>
        <p:txBody>
          <a:bodyPr/>
          <a:lstStyle/>
          <a:p>
            <a:pPr marL="0" indent="0">
              <a:buNone/>
            </a:pPr>
            <a:r>
              <a:rPr lang="en-US" sz="1800" b="1" dirty="0">
                <a:effectLst/>
                <a:latin typeface="Times New Roman" panose="02020603050405020304" pitchFamily="18" charset="0"/>
                <a:ea typeface="Calibri" panose="020F0502020204030204" pitchFamily="34" charset="0"/>
              </a:rPr>
              <a:t>3.    Scope: </a:t>
            </a:r>
            <a:endParaRPr lang="en-US" sz="1800" b="1" dirty="0">
              <a:latin typeface="Times New Roman" panose="02020603050405020304" pitchFamily="18" charset="0"/>
              <a:ea typeface="Calibri" panose="020F0502020204030204" pitchFamily="34" charset="0"/>
            </a:endParaRPr>
          </a:p>
          <a:p>
            <a:pPr marL="0" indent="0">
              <a:buNone/>
            </a:pPr>
            <a:endParaRPr lang="en-US" sz="1200" b="1" dirty="0">
              <a:effectLst/>
              <a:latin typeface="Times New Roman" panose="02020603050405020304" pitchFamily="18" charset="0"/>
              <a:ea typeface="Calibri" panose="020F0502020204030204" pitchFamily="34" charset="0"/>
            </a:endParaRPr>
          </a:p>
          <a:p>
            <a:pPr marL="0" indent="0">
              <a:buNone/>
            </a:pPr>
            <a:r>
              <a:rPr lang="en-US" sz="1400" dirty="0">
                <a:effectLst/>
                <a:latin typeface="Times New Roman" panose="02020603050405020304" pitchFamily="18" charset="0"/>
                <a:ea typeface="Calibri" panose="020F0502020204030204" pitchFamily="34" charset="0"/>
              </a:rPr>
              <a:t>Personally owned devices applies to the following:</a:t>
            </a:r>
          </a:p>
          <a:p>
            <a:r>
              <a:rPr lang="en-US" sz="1400" dirty="0">
                <a:latin typeface="Times New Roman" panose="02020603050405020304" pitchFamily="18" charset="0"/>
                <a:ea typeface="Calibri" panose="020F0502020204030204" pitchFamily="34" charset="0"/>
              </a:rPr>
              <a:t>Portable computers such as laptops, notebooks, hybrid devices.</a:t>
            </a:r>
          </a:p>
          <a:p>
            <a:r>
              <a:rPr lang="en-US" sz="1400" dirty="0">
                <a:latin typeface="Times New Roman" panose="02020603050405020304" pitchFamily="18" charset="0"/>
                <a:ea typeface="Calibri" panose="020F0502020204030204" pitchFamily="34" charset="0"/>
              </a:rPr>
              <a:t>Portable storage media such as USB storage devices, flash memory cards, CD/DVD ROMs</a:t>
            </a:r>
          </a:p>
          <a:p>
            <a:r>
              <a:rPr lang="en-US" sz="1400" dirty="0">
                <a:effectLst/>
                <a:latin typeface="Times New Roman" panose="02020603050405020304" pitchFamily="18" charset="0"/>
                <a:ea typeface="Calibri" panose="020F0502020204030204" pitchFamily="34" charset="0"/>
              </a:rPr>
              <a:t>Mobile devices including </a:t>
            </a:r>
            <a:r>
              <a:rPr lang="en-US" sz="1400" dirty="0">
                <a:latin typeface="Times New Roman" panose="02020603050405020304" pitchFamily="18" charset="0"/>
                <a:ea typeface="Calibri" panose="020F0502020204030204" pitchFamily="34" charset="0"/>
              </a:rPr>
              <a:t>cellular smart phones, tablet computers</a:t>
            </a:r>
          </a:p>
          <a:p>
            <a:pPr marL="0" indent="0">
              <a:buNone/>
            </a:pPr>
            <a:r>
              <a:rPr lang="en-US" sz="1400" dirty="0">
                <a:latin typeface="Times New Roman" panose="02020603050405020304" pitchFamily="18" charset="0"/>
                <a:ea typeface="Calibri" panose="020F0502020204030204" pitchFamily="34" charset="0"/>
              </a:rPr>
              <a:t>Devices entering an ABC Corporation pose risk of loss, threat, copyright, malware and require compliance of regulatory practices. </a:t>
            </a:r>
          </a:p>
          <a:p>
            <a:pPr marL="0" indent="0">
              <a:buNone/>
            </a:pPr>
            <a:r>
              <a:rPr lang="en-US" sz="1400" dirty="0">
                <a:latin typeface="Times New Roman" panose="02020603050405020304" pitchFamily="18" charset="0"/>
                <a:ea typeface="Calibri" panose="020F0502020204030204" pitchFamily="34" charset="0"/>
              </a:rPr>
              <a:t>Any privately owned wireless or portable handheld devices referred to as BYOD requires permission from ABC Corporation’s IT Security Team that allows the usage of devices at work.  Permissions must be granted by the IT Security Team for any device that is entering or exiting the enterprise.  These devices must be listed on the departments list of approved mobile devices.  All employees, staff and users within the network will receive formal approval for such devices.  Some technical limitations can be imposed based on what device is being applied.  Approved devices must adhere to company/enterprise approved methods of encryption with respect to secure data management procedures.  Data may not be accessed on any other hardware that fails to meet approved security standards.  With correct methods in place a user may access work emails, documents, approved remote work, communication and collaboration applications such as Teams, Zoom, Slack.  Approved research and information gathering, task and project management on approved applications.  All data must be secured with secure encrypted channels, physical on premises or cloud-based storage.  Limits imposed on personal browsing must not interfere with work responsibilities and security protocols. </a:t>
            </a:r>
            <a:endParaRPr lang="en-US" sz="1400" dirty="0">
              <a:latin typeface="Times New Roman" panose="02020603050405020304" pitchFamily="18" charset="0"/>
            </a:endParaRPr>
          </a:p>
          <a:p>
            <a:pPr marL="0" indent="0">
              <a:buNone/>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08356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26FB1FB-A310-C684-71A8-C457D9411466}"/>
              </a:ext>
            </a:extLst>
          </p:cNvPr>
          <p:cNvSpPr txBox="1"/>
          <p:nvPr/>
        </p:nvSpPr>
        <p:spPr>
          <a:xfrm>
            <a:off x="533400" y="685800"/>
            <a:ext cx="8382000" cy="3139321"/>
          </a:xfrm>
          <a:prstGeom prst="rect">
            <a:avLst/>
          </a:prstGeom>
          <a:noFill/>
        </p:spPr>
        <p:txBody>
          <a:bodyPr wrap="square">
            <a:spAutoFit/>
          </a:bodyPr>
          <a:lstStyle/>
          <a:p>
            <a:pPr marL="0" indent="0">
              <a:buNone/>
            </a:pPr>
            <a:r>
              <a:rPr lang="en-US" b="1" dirty="0">
                <a:latin typeface="Times New Roman" panose="02020603050405020304" pitchFamily="18" charset="0"/>
              </a:rPr>
              <a:t>4.   Policy:  </a:t>
            </a:r>
          </a:p>
          <a:p>
            <a:pPr marL="0" indent="0">
              <a:buNone/>
            </a:pPr>
            <a:endParaRPr lang="en-US" sz="1200" spc="5"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buNone/>
            </a:pPr>
            <a:endParaRPr lang="en-US" sz="1400" spc="5"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buNone/>
            </a:pPr>
            <a:r>
              <a:rPr lang="en-US" sz="1400" spc="5" dirty="0">
                <a:effectLst/>
                <a:latin typeface="Times New Roman" panose="02020603050405020304" pitchFamily="18" charset="0"/>
                <a:ea typeface="Times New Roman" panose="02020603050405020304" pitchFamily="18" charset="0"/>
                <a:cs typeface="Times New Roman" panose="02020603050405020304" pitchFamily="18" charset="0"/>
              </a:rPr>
              <a:t>All faculty, staff, and users of ABC Corporation’s network must adhere by this policy while using personally owned devices.  Additional policies may be subject alongside include, Acceptable Use Policy, Data Policy and Bandwidth policy.  Participants of this BYOD policy must meet the correct Operating System Requirements, include any Antivirus Software, and Firewalls implemented.  Devices must have full-disk encryption standards protecting company stored data.  Enabled and secured Wi-Fi settings with trusted WPA2-AES encryption.  If required, an approved VPN for work outside of the enterprise connecting to network resources.  Devices must include a lock out mechanism with an ability to lockout if authentication and authorization fail.  Enable two-factor authentication accessing all corporate resources.  Regular backup of work-related data by secure approved methods must be implemented.  If devices are compromised or non-compliant the user or employee must notify the IT </a:t>
            </a:r>
            <a:r>
              <a:rPr lang="en-US" sz="1400" spc="5" dirty="0">
                <a:latin typeface="Times New Roman" panose="02020603050405020304" pitchFamily="18" charset="0"/>
                <a:ea typeface="Times New Roman" panose="02020603050405020304" pitchFamily="18" charset="0"/>
                <a:cs typeface="Times New Roman" panose="02020603050405020304" pitchFamily="18" charset="0"/>
              </a:rPr>
              <a:t>Security </a:t>
            </a:r>
            <a:r>
              <a:rPr lang="en-US" sz="1400" spc="5" dirty="0">
                <a:effectLst/>
                <a:latin typeface="Times New Roman" panose="02020603050405020304" pitchFamily="18" charset="0"/>
                <a:ea typeface="Times New Roman" panose="02020603050405020304" pitchFamily="18" charset="0"/>
                <a:cs typeface="Times New Roman" panose="02020603050405020304" pitchFamily="18" charset="0"/>
              </a:rPr>
              <a:t>department.  </a:t>
            </a:r>
            <a:r>
              <a:rPr lang="en-US" sz="1400" spc="5" dirty="0">
                <a:latin typeface="Times New Roman" panose="02020603050405020304" pitchFamily="18" charset="0"/>
                <a:ea typeface="Times New Roman" panose="02020603050405020304" pitchFamily="18" charset="0"/>
                <a:cs typeface="Times New Roman" panose="02020603050405020304" pitchFamily="18" charset="0"/>
              </a:rPr>
              <a:t>Non-compliant devices can be issued limited access.  All employees, staff and faculty are responsible for their BYOD with some support from IT Security department for any remediation.  </a:t>
            </a:r>
            <a:endParaRPr lang="en-US" sz="1400" spc="5"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107411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62F1FD27-E00B-1C92-0F82-C53A2BBEB28A}"/>
              </a:ext>
            </a:extLst>
          </p:cNvPr>
          <p:cNvSpPr>
            <a:spLocks noGrp="1"/>
          </p:cNvSpPr>
          <p:nvPr>
            <p:ph idx="4294967295"/>
          </p:nvPr>
        </p:nvSpPr>
        <p:spPr>
          <a:xfrm>
            <a:off x="342900" y="400050"/>
            <a:ext cx="8458200" cy="6057900"/>
          </a:xfrm>
        </p:spPr>
        <p:txBody>
          <a:bodyPr>
            <a:normAutofit lnSpcReduction="10000"/>
          </a:bodyPr>
          <a:lstStyle/>
          <a:p>
            <a:pPr marL="0" indent="0">
              <a:buNone/>
            </a:pPr>
            <a:r>
              <a:rPr lang="en-US" sz="1800" dirty="0">
                <a:effectLst/>
                <a:latin typeface="Times New Roman" panose="02020603050405020304" pitchFamily="18" charset="0"/>
                <a:ea typeface="Calibri" panose="020F0502020204030204" pitchFamily="34" charset="0"/>
              </a:rPr>
              <a:t>5. Policy Compliance: </a:t>
            </a:r>
          </a:p>
          <a:p>
            <a:pPr marL="0" indent="0">
              <a:buNone/>
            </a:pPr>
            <a:endParaRPr lang="en-US" sz="1200" dirty="0">
              <a:latin typeface="Times New Roman" panose="02020603050405020304" pitchFamily="18" charset="0"/>
            </a:endParaRPr>
          </a:p>
          <a:p>
            <a:pPr marL="0" indent="0">
              <a:buNone/>
            </a:pPr>
            <a:r>
              <a:rPr lang="en-US" sz="1400" dirty="0">
                <a:latin typeface="Times New Roman" panose="02020603050405020304" pitchFamily="18" charset="0"/>
              </a:rPr>
              <a:t>The IT Security team maintains the primary responsibility of verifying compliance to this policy.  The methods of verification include Software updates and periodic checks for antivirus, firewall, IDS, IPS, device and network audits, user access logs, event trackers, NAC systems, remote scanning tools such as Microsoft Intune, encryption verification, and signed policy acknowledgement of receiving this policy after awareness and training. </a:t>
            </a:r>
          </a:p>
          <a:p>
            <a:pPr marL="0" indent="0">
              <a:buNone/>
            </a:pPr>
            <a:r>
              <a:rPr lang="en-US" sz="1400" dirty="0">
                <a:latin typeface="Times New Roman" panose="02020603050405020304" pitchFamily="18" charset="0"/>
              </a:rPr>
              <a:t>Any employees and users found to have violated this policy, based on the IT Security team management, may be subject to: </a:t>
            </a:r>
          </a:p>
          <a:p>
            <a:r>
              <a:rPr lang="en-US" sz="1400" dirty="0">
                <a:latin typeface="Times New Roman" panose="02020603050405020304" pitchFamily="18" charset="0"/>
              </a:rPr>
              <a:t>Warning and education with mandatory compliance training, </a:t>
            </a:r>
          </a:p>
          <a:p>
            <a:r>
              <a:rPr lang="en-US" sz="1400" dirty="0">
                <a:latin typeface="Times New Roman" panose="02020603050405020304" pitchFamily="18" charset="0"/>
              </a:rPr>
              <a:t>Temporary restrictions or revoked privileges, </a:t>
            </a:r>
          </a:p>
          <a:p>
            <a:r>
              <a:rPr lang="en-US" sz="1400" dirty="0">
                <a:latin typeface="Times New Roman" panose="02020603050405020304" pitchFamily="18" charset="0"/>
              </a:rPr>
              <a:t>Financial penalties and liability damages.  </a:t>
            </a:r>
          </a:p>
          <a:p>
            <a:pPr marL="0" indent="0">
              <a:buNone/>
            </a:pPr>
            <a:r>
              <a:rPr lang="en-US" sz="1400" dirty="0">
                <a:latin typeface="Times New Roman" panose="02020603050405020304" pitchFamily="18" charset="0"/>
              </a:rPr>
              <a:t>Serious offenses can lead to permanent expulsion and termination of employment and legal action. </a:t>
            </a:r>
          </a:p>
          <a:p>
            <a:pPr marL="0" indent="0">
              <a:buNone/>
            </a:pPr>
            <a:endParaRPr lang="en-US" sz="1800" dirty="0">
              <a:latin typeface="Times New Roman" panose="02020603050405020304" pitchFamily="18" charset="0"/>
            </a:endParaRPr>
          </a:p>
          <a:p>
            <a:pPr marL="0" indent="0">
              <a:buNone/>
            </a:pPr>
            <a:r>
              <a:rPr lang="en-US" sz="1800" dirty="0">
                <a:latin typeface="Times New Roman" panose="02020603050405020304" pitchFamily="18" charset="0"/>
              </a:rPr>
              <a:t>6. Related Standards, Policies, and Processes:  </a:t>
            </a:r>
          </a:p>
          <a:p>
            <a:pPr marL="0" indent="0">
              <a:buNone/>
            </a:pPr>
            <a:endParaRPr lang="en-US" sz="1200" spc="5"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buNone/>
            </a:pPr>
            <a:r>
              <a:rPr lang="en-US" sz="1400" spc="5" dirty="0">
                <a:effectLst/>
                <a:latin typeface="Times New Roman" panose="02020603050405020304" pitchFamily="18" charset="0"/>
                <a:ea typeface="Times New Roman" panose="02020603050405020304" pitchFamily="18" charset="0"/>
                <a:cs typeface="Times New Roman" panose="02020603050405020304" pitchFamily="18" charset="0"/>
              </a:rPr>
              <a:t>ABC Corporations with </a:t>
            </a:r>
            <a:r>
              <a:rPr lang="en-US" sz="1400" spc="5" dirty="0">
                <a:latin typeface="Times New Roman" panose="02020603050405020304" pitchFamily="18" charset="0"/>
                <a:ea typeface="Times New Roman" panose="02020603050405020304" pitchFamily="18" charset="0"/>
                <a:cs typeface="Times New Roman" panose="02020603050405020304" pitchFamily="18" charset="0"/>
              </a:rPr>
              <a:t>h</a:t>
            </a:r>
            <a:r>
              <a:rPr lang="en-US" sz="1400" spc="5" dirty="0">
                <a:effectLst/>
                <a:latin typeface="Times New Roman" panose="02020603050405020304" pitchFamily="18" charset="0"/>
                <a:ea typeface="Times New Roman" panose="02020603050405020304" pitchFamily="18" charset="0"/>
                <a:cs typeface="Times New Roman" panose="02020603050405020304" pitchFamily="18" charset="0"/>
              </a:rPr>
              <a:t>ealthcare information must abide HIPAA standards must be followed.  HIPAA provides privacy and safeguarding the C.I.A. of Protected Health Information (PHI).  </a:t>
            </a:r>
          </a:p>
          <a:p>
            <a:pPr marL="0" indent="0">
              <a:buNone/>
            </a:pPr>
            <a:endParaRPr lang="en-US" sz="1400" spc="5"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buNone/>
            </a:pPr>
            <a:r>
              <a:rPr lang="en-US" sz="1400" spc="5" dirty="0">
                <a:effectLst/>
                <a:latin typeface="Times New Roman" panose="02020603050405020304" pitchFamily="18" charset="0"/>
                <a:ea typeface="Times New Roman" panose="02020603050405020304" pitchFamily="18" charset="0"/>
                <a:cs typeface="Times New Roman" panose="02020603050405020304" pitchFamily="18" charset="0"/>
              </a:rPr>
              <a:t>Othe</a:t>
            </a:r>
            <a:r>
              <a:rPr lang="en-US" sz="1400" spc="5" dirty="0">
                <a:latin typeface="Times New Roman" panose="02020603050405020304" pitchFamily="18" charset="0"/>
                <a:ea typeface="Times New Roman" panose="02020603050405020304" pitchFamily="18" charset="0"/>
                <a:cs typeface="Times New Roman" panose="02020603050405020304" pitchFamily="18" charset="0"/>
              </a:rPr>
              <a:t>r policies include:</a:t>
            </a:r>
          </a:p>
          <a:p>
            <a:r>
              <a:rPr lang="en-US" sz="1400" spc="5" dirty="0">
                <a:effectLst/>
                <a:latin typeface="Times New Roman" panose="02020603050405020304" pitchFamily="18" charset="0"/>
                <a:ea typeface="Times New Roman" panose="02020603050405020304" pitchFamily="18" charset="0"/>
                <a:cs typeface="Times New Roman" panose="02020603050405020304" pitchFamily="18" charset="0"/>
              </a:rPr>
              <a:t>Acceptable Use Policy – Rules and guidelines to specify how users are permitted to use company provided IT resources, including network access, computer equipment.  Safe, ethical and legal use outline what is acceptable and what is prohibited behaviors.</a:t>
            </a:r>
          </a:p>
          <a:p>
            <a:r>
              <a:rPr lang="en-US" sz="1400" spc="5" dirty="0">
                <a:effectLst/>
                <a:latin typeface="Times New Roman" panose="02020603050405020304" pitchFamily="18" charset="0"/>
                <a:ea typeface="Times New Roman" panose="02020603050405020304" pitchFamily="18" charset="0"/>
                <a:cs typeface="Times New Roman" panose="02020603050405020304" pitchFamily="18" charset="0"/>
              </a:rPr>
              <a:t>Data Policy – Governing set of guidelines and practices that govern the collection, handling, storage, and dissemination of data within an organization.</a:t>
            </a:r>
          </a:p>
          <a:p>
            <a:r>
              <a:rPr lang="en-US" sz="1400" spc="5" dirty="0">
                <a:effectLst/>
                <a:latin typeface="Times New Roman" panose="02020603050405020304" pitchFamily="18" charset="0"/>
                <a:ea typeface="Times New Roman" panose="02020603050405020304" pitchFamily="18" charset="0"/>
                <a:cs typeface="Times New Roman" panose="02020603050405020304" pitchFamily="18" charset="0"/>
              </a:rPr>
              <a:t>Bandwidth policy – How network bandwidth is allocated, prioritized, and controlled to maintain efficient and fair usage among all users and services within th</a:t>
            </a:r>
            <a:r>
              <a:rPr lang="en-US" sz="1400" spc="5" dirty="0">
                <a:latin typeface="Times New Roman" panose="02020603050405020304" pitchFamily="18" charset="0"/>
                <a:ea typeface="Times New Roman" panose="02020603050405020304" pitchFamily="18" charset="0"/>
                <a:cs typeface="Times New Roman" panose="02020603050405020304" pitchFamily="18" charset="0"/>
              </a:rPr>
              <a:t>e organizations.</a:t>
            </a:r>
            <a:endParaRPr lang="en-US" sz="1400" spc="5"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211422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62F1FD27-E00B-1C92-0F82-C53A2BBEB28A}"/>
              </a:ext>
            </a:extLst>
          </p:cNvPr>
          <p:cNvSpPr>
            <a:spLocks noGrp="1"/>
          </p:cNvSpPr>
          <p:nvPr>
            <p:ph idx="4294967295"/>
          </p:nvPr>
        </p:nvSpPr>
        <p:spPr>
          <a:xfrm>
            <a:off x="304800" y="609600"/>
            <a:ext cx="8458200" cy="5715000"/>
          </a:xfrm>
        </p:spPr>
        <p:txBody>
          <a:bodyPr/>
          <a:lstStyle/>
          <a:p>
            <a:pPr marL="0" indent="0">
              <a:buNone/>
            </a:pPr>
            <a:r>
              <a:rPr lang="en-US" sz="1800" dirty="0">
                <a:effectLst/>
                <a:latin typeface="Times New Roman" panose="02020603050405020304" pitchFamily="18" charset="0"/>
                <a:ea typeface="Calibri" panose="020F0502020204030204" pitchFamily="34" charset="0"/>
              </a:rPr>
              <a:t>7. Definitions and Terms: </a:t>
            </a:r>
          </a:p>
          <a:p>
            <a:pPr marL="0" indent="0">
              <a:buNone/>
            </a:pPr>
            <a:r>
              <a:rPr lang="en-US" sz="1200" dirty="0">
                <a:effectLst/>
                <a:latin typeface="Times New Roman" panose="02020603050405020304" pitchFamily="18" charset="0"/>
                <a:ea typeface="Calibri" panose="020F0502020204030204" pitchFamily="34" charset="0"/>
              </a:rPr>
              <a:t>[</a:t>
            </a:r>
            <a:r>
              <a:rPr lang="en-US" sz="1200" dirty="0">
                <a:solidFill>
                  <a:srgbClr val="0070C0"/>
                </a:solidFill>
                <a:effectLst/>
                <a:latin typeface="Times New Roman" panose="02020603050405020304" pitchFamily="18" charset="0"/>
                <a:ea typeface="Calibri" panose="020F0502020204030204" pitchFamily="34" charset="0"/>
              </a:rPr>
              <a:t>Please remove after </a:t>
            </a:r>
            <a:r>
              <a:rPr lang="en-US" sz="1200" dirty="0">
                <a:solidFill>
                  <a:srgbClr val="0070C0"/>
                </a:solidFill>
                <a:latin typeface="Times New Roman" panose="02020603050405020304" pitchFamily="18" charset="0"/>
                <a:ea typeface="Calibri" panose="020F0502020204030204" pitchFamily="34" charset="0"/>
              </a:rPr>
              <a:t>completion:</a:t>
            </a:r>
            <a:r>
              <a:rPr lang="en-US" sz="1200" dirty="0">
                <a:latin typeface="Times New Roman" panose="02020603050405020304" pitchFamily="18" charset="0"/>
                <a:ea typeface="Calibri" panose="020F0502020204030204" pitchFamily="34" charset="0"/>
              </a:rPr>
              <a:t> </a:t>
            </a:r>
            <a:r>
              <a:rPr lang="en-US" sz="1200" dirty="0">
                <a:effectLst/>
                <a:latin typeface="Times New Roman" panose="02020603050405020304" pitchFamily="18" charset="0"/>
                <a:ea typeface="Calibri" panose="020F0502020204030204" pitchFamily="34" charset="0"/>
              </a:rPr>
              <a:t>Think of terms such as BYOD, mobile devices, and CIA. Define them here]</a:t>
            </a:r>
            <a:endParaRPr lang="en-US" sz="1200" dirty="0">
              <a:latin typeface="Times New Roman" panose="02020603050405020304" pitchFamily="18" charset="0"/>
            </a:endParaRPr>
          </a:p>
          <a:p>
            <a:pPr marL="0" indent="0">
              <a:buNone/>
            </a:pPr>
            <a:r>
              <a:rPr lang="en-US" sz="1200" b="1" dirty="0">
                <a:latin typeface="Times New Roman" panose="02020603050405020304" pitchFamily="18" charset="0"/>
              </a:rPr>
              <a:t>Confidentiality, Integrity, Availability </a:t>
            </a:r>
            <a:r>
              <a:rPr lang="en-US" sz="1200" dirty="0">
                <a:latin typeface="Times New Roman" panose="02020603050405020304" pitchFamily="18" charset="0"/>
              </a:rPr>
              <a:t>– the CIA triad, Confidentiality refers to protecting information from unauthorized access.  Integrity means that the data secured is trustworthy, complete, and has not been tampered or altered and modified by an unauthorized user.  Availability means that data is accessible when needed. </a:t>
            </a:r>
          </a:p>
          <a:p>
            <a:pPr marL="0" indent="0">
              <a:buNone/>
            </a:pPr>
            <a:r>
              <a:rPr lang="en-US" sz="1200" b="1" dirty="0">
                <a:latin typeface="Times New Roman" panose="02020603050405020304" pitchFamily="18" charset="0"/>
              </a:rPr>
              <a:t>HIPAA </a:t>
            </a:r>
            <a:r>
              <a:rPr lang="en-US" sz="1200" dirty="0">
                <a:latin typeface="Times New Roman" panose="02020603050405020304" pitchFamily="18" charset="0"/>
              </a:rPr>
              <a:t>– Health Insurance Portability and Accountability act.  HIPAA ensures that the privacy rule is implemented and assures individuals’ health information is securely protected.</a:t>
            </a:r>
          </a:p>
          <a:p>
            <a:pPr marL="0" indent="0">
              <a:buNone/>
            </a:pPr>
            <a:r>
              <a:rPr lang="en-US" sz="1200" b="1" dirty="0">
                <a:latin typeface="Times New Roman" panose="02020603050405020304" pitchFamily="18" charset="0"/>
              </a:rPr>
              <a:t>PHI – </a:t>
            </a:r>
            <a:r>
              <a:rPr lang="en-US" sz="1200" dirty="0">
                <a:latin typeface="Times New Roman" panose="02020603050405020304" pitchFamily="18" charset="0"/>
              </a:rPr>
              <a:t>Protected Health Information</a:t>
            </a:r>
            <a:endParaRPr lang="en-US" sz="1200" b="1" dirty="0">
              <a:latin typeface="Times New Roman" panose="02020603050405020304" pitchFamily="18" charset="0"/>
            </a:endParaRPr>
          </a:p>
          <a:p>
            <a:pPr marL="0" indent="0">
              <a:buNone/>
            </a:pPr>
            <a:r>
              <a:rPr lang="en-US" sz="1200" b="1" dirty="0">
                <a:latin typeface="Times New Roman" panose="02020603050405020304" pitchFamily="18" charset="0"/>
              </a:rPr>
              <a:t>Mobile Devices: </a:t>
            </a:r>
            <a:r>
              <a:rPr lang="en-US" sz="1200" dirty="0">
                <a:latin typeface="Times New Roman" panose="02020603050405020304" pitchFamily="18" charset="0"/>
              </a:rPr>
              <a:t>Include Mobile operating systems, wireless NIC and other USB plug in devices, smartphones, tablets, laptops, wearable technology, and portable computers.  Additional devices can include </a:t>
            </a:r>
            <a:endParaRPr lang="en-US" sz="1200" b="1" dirty="0">
              <a:latin typeface="Times New Roman" panose="02020603050405020304" pitchFamily="18" charset="0"/>
            </a:endParaRPr>
          </a:p>
          <a:p>
            <a:pPr marL="0" indent="0">
              <a:buNone/>
            </a:pPr>
            <a:endParaRPr lang="en-US" sz="1200" dirty="0">
              <a:latin typeface="Times New Roman" panose="02020603050405020304" pitchFamily="18" charset="0"/>
            </a:endParaRPr>
          </a:p>
          <a:p>
            <a:pPr marL="0" indent="0">
              <a:buNone/>
            </a:pPr>
            <a:endParaRPr lang="en-US" sz="1200" dirty="0">
              <a:latin typeface="Times New Roman" panose="02020603050405020304" pitchFamily="18" charset="0"/>
            </a:endParaRPr>
          </a:p>
          <a:p>
            <a:pPr marL="0" indent="0">
              <a:buNone/>
            </a:pPr>
            <a:endParaRPr lang="en-US" sz="1800" dirty="0">
              <a:latin typeface="Times New Roman" panose="02020603050405020304" pitchFamily="18" charset="0"/>
            </a:endParaRPr>
          </a:p>
          <a:p>
            <a:pPr marL="0" indent="0">
              <a:buNone/>
            </a:pPr>
            <a:r>
              <a:rPr lang="en-US" sz="1800" dirty="0">
                <a:latin typeface="Times New Roman" panose="02020603050405020304" pitchFamily="18" charset="0"/>
              </a:rPr>
              <a:t>8. Revision History:  </a:t>
            </a:r>
          </a:p>
          <a:p>
            <a:pPr marL="0" indent="0">
              <a:buNone/>
            </a:pPr>
            <a:endParaRPr lang="en-US" sz="1800" dirty="0">
              <a:latin typeface="Times New Roman" panose="02020603050405020304" pitchFamily="18" charset="0"/>
            </a:endParaRPr>
          </a:p>
        </p:txBody>
      </p:sp>
      <p:graphicFrame>
        <p:nvGraphicFramePr>
          <p:cNvPr id="2" name="Table 1">
            <a:extLst>
              <a:ext uri="{FF2B5EF4-FFF2-40B4-BE49-F238E27FC236}">
                <a16:creationId xmlns:a16="http://schemas.microsoft.com/office/drawing/2014/main" id="{239C7CA7-9E73-E614-656F-419C54BDE704}"/>
              </a:ext>
            </a:extLst>
          </p:cNvPr>
          <p:cNvGraphicFramePr>
            <a:graphicFrameLocks noGrp="1"/>
          </p:cNvGraphicFramePr>
          <p:nvPr>
            <p:extLst>
              <p:ext uri="{D42A27DB-BD31-4B8C-83A1-F6EECF244321}">
                <p14:modId xmlns:p14="http://schemas.microsoft.com/office/powerpoint/2010/main" val="2481690897"/>
              </p:ext>
            </p:extLst>
          </p:nvPr>
        </p:nvGraphicFramePr>
        <p:xfrm>
          <a:off x="838200" y="4114800"/>
          <a:ext cx="6172199" cy="1066800"/>
        </p:xfrm>
        <a:graphic>
          <a:graphicData uri="http://schemas.openxmlformats.org/drawingml/2006/table">
            <a:tbl>
              <a:tblPr firstRow="1" firstCol="1" bandRow="1">
                <a:tableStyleId>{5C22544A-7EE6-4342-B048-85BDC9FD1C3A}</a:tableStyleId>
              </a:tblPr>
              <a:tblGrid>
                <a:gridCol w="1229799">
                  <a:extLst>
                    <a:ext uri="{9D8B030D-6E8A-4147-A177-3AD203B41FA5}">
                      <a16:colId xmlns:a16="http://schemas.microsoft.com/office/drawing/2014/main" val="2176588474"/>
                    </a:ext>
                  </a:extLst>
                </a:gridCol>
                <a:gridCol w="1508244">
                  <a:extLst>
                    <a:ext uri="{9D8B030D-6E8A-4147-A177-3AD203B41FA5}">
                      <a16:colId xmlns:a16="http://schemas.microsoft.com/office/drawing/2014/main" val="3541782520"/>
                    </a:ext>
                  </a:extLst>
                </a:gridCol>
                <a:gridCol w="3434156">
                  <a:extLst>
                    <a:ext uri="{9D8B030D-6E8A-4147-A177-3AD203B41FA5}">
                      <a16:colId xmlns:a16="http://schemas.microsoft.com/office/drawing/2014/main" val="1302763690"/>
                    </a:ext>
                  </a:extLst>
                </a:gridCol>
              </a:tblGrid>
              <a:tr h="299078">
                <a:tc>
                  <a:txBody>
                    <a:bodyPr/>
                    <a:lstStyle/>
                    <a:p>
                      <a:pPr marL="0" marR="0">
                        <a:lnSpc>
                          <a:spcPct val="115000"/>
                        </a:lnSpc>
                        <a:spcBef>
                          <a:spcPts val="2400"/>
                        </a:spcBef>
                        <a:spcAft>
                          <a:spcPts val="0"/>
                        </a:spcAft>
                      </a:pPr>
                      <a:r>
                        <a:rPr lang="en-US" sz="1200" kern="0" dirty="0">
                          <a:effectLst/>
                        </a:rPr>
                        <a:t>Date of change</a:t>
                      </a:r>
                      <a:endParaRPr lang="en-US" sz="1100" b="1" kern="0" dirty="0">
                        <a:solidFill>
                          <a:srgbClr val="365F9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15000"/>
                        </a:lnSpc>
                        <a:spcBef>
                          <a:spcPts val="2400"/>
                        </a:spcBef>
                        <a:spcAft>
                          <a:spcPts val="0"/>
                        </a:spcAft>
                      </a:pPr>
                      <a:r>
                        <a:rPr lang="en-US" sz="1200" kern="0">
                          <a:effectLst/>
                        </a:rPr>
                        <a:t>Responsible</a:t>
                      </a:r>
                      <a:endParaRPr lang="en-US" sz="1100" b="1" kern="0">
                        <a:solidFill>
                          <a:srgbClr val="365F9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15000"/>
                        </a:lnSpc>
                        <a:spcBef>
                          <a:spcPts val="2400"/>
                        </a:spcBef>
                        <a:spcAft>
                          <a:spcPts val="0"/>
                        </a:spcAft>
                      </a:pPr>
                      <a:r>
                        <a:rPr lang="en-US" sz="1200" kern="0">
                          <a:effectLst/>
                        </a:rPr>
                        <a:t>Summary of change</a:t>
                      </a:r>
                      <a:endParaRPr lang="en-US" sz="1100" b="1" kern="0">
                        <a:solidFill>
                          <a:srgbClr val="365F9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143435974"/>
                  </a:ext>
                </a:extLst>
              </a:tr>
              <a:tr h="443944">
                <a:tc>
                  <a:txBody>
                    <a:bodyPr/>
                    <a:lstStyle/>
                    <a:p>
                      <a:pPr marL="0" marR="0">
                        <a:lnSpc>
                          <a:spcPct val="115000"/>
                        </a:lnSpc>
                        <a:spcBef>
                          <a:spcPts val="2400"/>
                        </a:spcBef>
                        <a:spcAft>
                          <a:spcPts val="0"/>
                        </a:spcAft>
                      </a:pPr>
                      <a:r>
                        <a:rPr lang="en-US" sz="1200" b="1" kern="0" dirty="0">
                          <a:solidFill>
                            <a:srgbClr val="365F91"/>
                          </a:solidFill>
                          <a:effectLst/>
                          <a:latin typeface="Calibri" panose="020F0502020204030204" pitchFamily="34" charset="0"/>
                          <a:ea typeface="Times New Roman" panose="02020603050405020304" pitchFamily="18" charset="0"/>
                          <a:cs typeface="Times New Roman" panose="02020603050405020304" pitchFamily="18" charset="0"/>
                        </a:rPr>
                        <a:t>January 2023</a:t>
                      </a:r>
                      <a:endParaRPr lang="en-US" sz="1100" b="1" kern="0" dirty="0">
                        <a:solidFill>
                          <a:srgbClr val="365F9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marL="0" marR="0">
                        <a:lnSpc>
                          <a:spcPct val="115000"/>
                        </a:lnSpc>
                        <a:spcBef>
                          <a:spcPts val="2400"/>
                        </a:spcBef>
                        <a:spcAft>
                          <a:spcPts val="0"/>
                        </a:spcAft>
                      </a:pPr>
                      <a:r>
                        <a:rPr lang="en-US" sz="1200" kern="0" dirty="0">
                          <a:effectLst/>
                        </a:rPr>
                        <a:t>ABC Corporation IT Security team</a:t>
                      </a:r>
                      <a:endParaRPr lang="en-US" sz="1100" b="1" kern="0" dirty="0">
                        <a:solidFill>
                          <a:srgbClr val="365F9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15000"/>
                        </a:lnSpc>
                        <a:spcBef>
                          <a:spcPts val="2400"/>
                        </a:spcBef>
                        <a:spcAft>
                          <a:spcPts val="0"/>
                        </a:spcAft>
                      </a:pPr>
                      <a:r>
                        <a:rPr lang="en-US" sz="1200" kern="0" dirty="0">
                          <a:effectLst/>
                        </a:rPr>
                        <a:t>Implementing new BYOD Policy</a:t>
                      </a:r>
                      <a:endParaRPr lang="en-US" sz="1100" b="1" kern="0" dirty="0">
                        <a:solidFill>
                          <a:srgbClr val="365F9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352184864"/>
                  </a:ext>
                </a:extLst>
              </a:tr>
              <a:tr h="323778">
                <a:tc>
                  <a:txBody>
                    <a:bodyPr/>
                    <a:lstStyle/>
                    <a:p>
                      <a:pPr marL="0" marR="0">
                        <a:lnSpc>
                          <a:spcPct val="115000"/>
                        </a:lnSpc>
                        <a:spcBef>
                          <a:spcPts val="2400"/>
                        </a:spcBef>
                        <a:spcAft>
                          <a:spcPts val="0"/>
                        </a:spcAft>
                      </a:pPr>
                      <a:r>
                        <a:rPr lang="en-US" sz="1100" kern="0" dirty="0">
                          <a:effectLst/>
                        </a:rPr>
                        <a:t> </a:t>
                      </a:r>
                      <a:endParaRPr lang="en-US" sz="1100" b="1" kern="0" dirty="0">
                        <a:solidFill>
                          <a:srgbClr val="365F9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marL="0" marR="0">
                        <a:lnSpc>
                          <a:spcPct val="115000"/>
                        </a:lnSpc>
                        <a:spcBef>
                          <a:spcPts val="2400"/>
                        </a:spcBef>
                        <a:spcAft>
                          <a:spcPts val="0"/>
                        </a:spcAft>
                      </a:pPr>
                      <a:r>
                        <a:rPr lang="en-US" sz="1100" kern="0">
                          <a:effectLst/>
                        </a:rPr>
                        <a:t> </a:t>
                      </a:r>
                      <a:endParaRPr lang="en-US" sz="1100" b="1" kern="0">
                        <a:solidFill>
                          <a:srgbClr val="365F9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15000"/>
                        </a:lnSpc>
                        <a:spcBef>
                          <a:spcPts val="2400"/>
                        </a:spcBef>
                        <a:spcAft>
                          <a:spcPts val="0"/>
                        </a:spcAft>
                      </a:pPr>
                      <a:r>
                        <a:rPr lang="en-US" sz="1100" kern="0" dirty="0">
                          <a:effectLst/>
                        </a:rPr>
                        <a:t> </a:t>
                      </a:r>
                      <a:endParaRPr lang="en-US" sz="1100" b="1" kern="0" dirty="0">
                        <a:solidFill>
                          <a:srgbClr val="365F9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772438726"/>
                  </a:ext>
                </a:extLst>
              </a:tr>
            </a:tbl>
          </a:graphicData>
        </a:graphic>
      </p:graphicFrame>
    </p:spTree>
    <p:extLst>
      <p:ext uri="{BB962C8B-B14F-4D97-AF65-F5344CB8AC3E}">
        <p14:creationId xmlns:p14="http://schemas.microsoft.com/office/powerpoint/2010/main" val="14670181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Comments xmlns="b8820432-3450-4e09-b17f-565094e588be" xsi:nil="true"/>
    <_ip_UnifiedCompliancePolicyProperties xmlns="http://schemas.microsoft.com/sharepoint/v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B0F883F57245246A7747A9329048B46" ma:contentTypeVersion="17" ma:contentTypeDescription="Create a new document." ma:contentTypeScope="" ma:versionID="6c3c293f3e8abce8be2ba9b97401e344">
  <xsd:schema xmlns:xsd="http://www.w3.org/2001/XMLSchema" xmlns:xs="http://www.w3.org/2001/XMLSchema" xmlns:p="http://schemas.microsoft.com/office/2006/metadata/properties" xmlns:ns1="http://schemas.microsoft.com/sharepoint/v3" xmlns:ns2="b8820432-3450-4e09-b17f-565094e588be" xmlns:ns3="b7b956fb-0613-46b7-a92d-14c47de7bd00" targetNamespace="http://schemas.microsoft.com/office/2006/metadata/properties" ma:root="true" ma:fieldsID="3ddc009a799b631f0260fbec5139ad7a" ns1:_="" ns2:_="" ns3:_="">
    <xsd:import namespace="http://schemas.microsoft.com/sharepoint/v3"/>
    <xsd:import namespace="b8820432-3450-4e09-b17f-565094e588be"/>
    <xsd:import namespace="b7b956fb-0613-46b7-a92d-14c47de7bd00"/>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Location" minOccurs="0"/>
                <xsd:element ref="ns3:SharedWithUsers" minOccurs="0"/>
                <xsd:element ref="ns3:SharedWithDetails" minOccurs="0"/>
                <xsd:element ref="ns2:MediaServiceEventHashCode" minOccurs="0"/>
                <xsd:element ref="ns2:MediaServiceGenerationTime" minOccurs="0"/>
                <xsd:element ref="ns2:Comments" minOccurs="0"/>
                <xsd:element ref="ns1:_ip_UnifiedCompliancePolicyProperties" minOccurs="0"/>
                <xsd:element ref="ns1:_ip_UnifiedCompliancePolicyUIAction"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9" nillable="true" ma:displayName="Unified Compliance Policy Properties" ma:hidden="true" ma:internalName="_ip_UnifiedCompliancePolicyProperties">
      <xsd:simpleType>
        <xsd:restriction base="dms:Note"/>
      </xsd:simpleType>
    </xsd:element>
    <xsd:element name="_ip_UnifiedCompliancePolicyUIAction" ma:index="20"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8820432-3450-4e09-b17f-565094e588b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Location" ma:index="13" nillable="true" ma:displayName="MediaServiceLocation" ma:internalName="MediaServiceLocation"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Comments" ma:index="18" nillable="true" ma:displayName="Comments" ma:internalName="Comments">
      <xsd:simpleType>
        <xsd:restriction base="dms:Note">
          <xsd:maxLength value="255"/>
        </xsd:restriction>
      </xsd:simpleType>
    </xsd:element>
    <xsd:element name="MediaServiceAutoKeyPoints" ma:index="21" nillable="true" ma:displayName="MediaServiceAutoKeyPoints" ma:hidden="true" ma:internalName="MediaServiceAutoKeyPoints" ma:readOnly="true">
      <xsd:simpleType>
        <xsd:restriction base="dms:Note"/>
      </xsd:simpleType>
    </xsd:element>
    <xsd:element name="MediaServiceKeyPoints" ma:index="22"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b7b956fb-0613-46b7-a92d-14c47de7bd00" elementFormDefault="qualified">
    <xsd:import namespace="http://schemas.microsoft.com/office/2006/documentManagement/types"/>
    <xsd:import namespace="http://schemas.microsoft.com/office/infopath/2007/PartnerControls"/>
    <xsd:element name="SharedWithUsers" ma:index="14" nillable="true" ma:displayName="Shared With" ma:SearchPeopleOnly="false" ma:SharePointGroup="0" ma:internalName="SharedWithUsers" ma:readOnly="tru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5"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6B90DE2-8731-4B13-A4D6-6D060EA2EB5C}">
  <ds:schemaRefs>
    <ds:schemaRef ds:uri="b8820432-3450-4e09-b17f-565094e588be"/>
    <ds:schemaRef ds:uri="http://purl.org/dc/terms/"/>
    <ds:schemaRef ds:uri="b7b956fb-0613-46b7-a92d-14c47de7bd00"/>
    <ds:schemaRef ds:uri="http://schemas.microsoft.com/office/2006/documentManagement/types"/>
    <ds:schemaRef ds:uri="http://schemas.openxmlformats.org/package/2006/metadata/core-properties"/>
    <ds:schemaRef ds:uri="http://purl.org/dc/elements/1.1/"/>
    <ds:schemaRef ds:uri="http://schemas.microsoft.com/office/infopath/2007/PartnerControls"/>
    <ds:schemaRef ds:uri="http://schemas.microsoft.com/sharepoint/v3"/>
    <ds:schemaRef ds:uri="http://schemas.microsoft.com/office/2006/metadata/properties"/>
    <ds:schemaRef ds:uri="http://www.w3.org/XML/1998/namespace"/>
    <ds:schemaRef ds:uri="http://purl.org/dc/dcmitype/"/>
  </ds:schemaRefs>
</ds:datastoreItem>
</file>

<file path=customXml/itemProps2.xml><?xml version="1.0" encoding="utf-8"?>
<ds:datastoreItem xmlns:ds="http://schemas.openxmlformats.org/officeDocument/2006/customXml" ds:itemID="{395E647C-F172-4223-BB60-896725595614}">
  <ds:schemaRefs>
    <ds:schemaRef ds:uri="http://schemas.microsoft.com/sharepoint/v3/contenttype/forms"/>
  </ds:schemaRefs>
</ds:datastoreItem>
</file>

<file path=customXml/itemProps3.xml><?xml version="1.0" encoding="utf-8"?>
<ds:datastoreItem xmlns:ds="http://schemas.openxmlformats.org/officeDocument/2006/customXml" ds:itemID="{E9827F70-050D-4B64-BC50-F7DB053AFC9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b8820432-3450-4e09-b17f-565094e588be"/>
    <ds:schemaRef ds:uri="b7b956fb-0613-46b7-a92d-14c47de7bd0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7428</TotalTime>
  <Words>1367</Words>
  <Application>Microsoft Office PowerPoint</Application>
  <PresentationFormat>On-screen Show (4:3)</PresentationFormat>
  <Paragraphs>63</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Times New Roman</vt:lpstr>
      <vt:lpstr>Office Theme</vt:lpstr>
      <vt:lpstr>SEC285 Module 4 Bring Your Own Device (BYOD)  Security Policy   By: Danial Waseem Administering Professor: Rexford Okrah</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NETW190 Module 1 Visio Network Diagram</dc:title>
  <dc:creator>HP</dc:creator>
  <cp:lastModifiedBy>Danial Waseem</cp:lastModifiedBy>
  <cp:revision>122</cp:revision>
  <dcterms:created xsi:type="dcterms:W3CDTF">2019-04-16T16:54:41Z</dcterms:created>
  <dcterms:modified xsi:type="dcterms:W3CDTF">2024-02-18T18:15:20Z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0x0101006B0F883F57245246A7747A9329048B46</vt:lpwstr>
  </property>
</Properties>
</file>